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34"/>
  </p:notesMasterIdLst>
  <p:handoutMasterIdLst>
    <p:handoutMasterId r:id="rId35"/>
  </p:handoutMasterIdLst>
  <p:sldIdLst>
    <p:sldId id="277" r:id="rId3"/>
    <p:sldId id="304" r:id="rId4"/>
    <p:sldId id="308" r:id="rId5"/>
    <p:sldId id="309" r:id="rId6"/>
    <p:sldId id="310" r:id="rId7"/>
    <p:sldId id="311" r:id="rId8"/>
    <p:sldId id="319" r:id="rId9"/>
    <p:sldId id="320" r:id="rId10"/>
    <p:sldId id="321" r:id="rId11"/>
    <p:sldId id="285" r:id="rId12"/>
    <p:sldId id="286" r:id="rId13"/>
    <p:sldId id="280" r:id="rId14"/>
    <p:sldId id="301" r:id="rId15"/>
    <p:sldId id="281" r:id="rId16"/>
    <p:sldId id="282" r:id="rId17"/>
    <p:sldId id="296" r:id="rId18"/>
    <p:sldId id="287" r:id="rId19"/>
    <p:sldId id="315" r:id="rId20"/>
    <p:sldId id="316" r:id="rId21"/>
    <p:sldId id="317" r:id="rId22"/>
    <p:sldId id="318" r:id="rId23"/>
    <p:sldId id="288" r:id="rId24"/>
    <p:sldId id="289" r:id="rId25"/>
    <p:sldId id="290" r:id="rId26"/>
    <p:sldId id="302" r:id="rId27"/>
    <p:sldId id="303" r:id="rId28"/>
    <p:sldId id="306" r:id="rId29"/>
    <p:sldId id="312" r:id="rId30"/>
    <p:sldId id="313" r:id="rId31"/>
    <p:sldId id="314" r:id="rId32"/>
    <p:sldId id="30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9DCAF9ED-07DC-4A11-8D7F-57B35C25682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2" autoAdjust="0"/>
    <p:restoredTop sz="94660"/>
  </p:normalViewPr>
  <p:slideViewPr>
    <p:cSldViewPr snapToGrid="0">
      <p:cViewPr>
        <p:scale>
          <a:sx n="70" d="100"/>
          <a:sy n="70" d="100"/>
        </p:scale>
        <p:origin x="-528" y="-180"/>
      </p:cViewPr>
      <p:guideLst>
        <p:guide orient="horz" pos="2160"/>
        <p:guide pos="3840"/>
      </p:guideLst>
    </p:cSldViewPr>
  </p:slideViewPr>
  <p:notesTextViewPr>
    <p:cViewPr>
      <p:scale>
        <a:sx n="1" d="1"/>
        <a:sy n="1" d="1"/>
      </p:scale>
      <p:origin x="0" y="0"/>
    </p:cViewPr>
  </p:notesTextViewPr>
  <p:notesViewPr>
    <p:cSldViewPr snapToGrid="0">
      <p:cViewPr varScale="1">
        <p:scale>
          <a:sx n="82" d="100"/>
          <a:sy n="82" d="100"/>
        </p:scale>
        <p:origin x="299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5DD71D7-55AC-46BD-81B3-09AB2F9EFBD8}" type="datetimeFigureOut">
              <a:rPr lang="en-US" smtClean="0"/>
              <a:t>9/16/2019</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40BD58-3BFF-4EAF-BB8B-AC67FE801E47}" type="slidenum">
              <a:rPr lang="en-US" smtClean="0"/>
              <a:t>‹#›</a:t>
            </a:fld>
            <a:endParaRPr lang="en-US" dirty="0"/>
          </a:p>
        </p:txBody>
      </p:sp>
    </p:spTree>
    <p:extLst>
      <p:ext uri="{BB962C8B-B14F-4D97-AF65-F5344CB8AC3E}">
        <p14:creationId xmlns:p14="http://schemas.microsoft.com/office/powerpoint/2010/main" val="40105943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89424F-BB59-4F4E-9822-4CA3E770FFD2}" type="datetimeFigureOut">
              <a:rPr lang="en-US" smtClean="0"/>
              <a:t>9/16/2019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322CDD-9D6C-4F63-9EC2-648226624108}" type="slidenum">
              <a:rPr lang="en-US" smtClean="0"/>
              <a:t>‹#›</a:t>
            </a:fld>
            <a:endParaRPr lang="en-US" dirty="0"/>
          </a:p>
        </p:txBody>
      </p:sp>
    </p:spTree>
    <p:extLst>
      <p:ext uri="{BB962C8B-B14F-4D97-AF65-F5344CB8AC3E}">
        <p14:creationId xmlns:p14="http://schemas.microsoft.com/office/powerpoint/2010/main" val="851026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2606040"/>
            <a:ext cx="10058400" cy="2743200"/>
          </a:xfrm>
        </p:spPr>
        <p:txBody>
          <a:bodyPr anchor="b">
            <a:normAutofit/>
          </a:bodyPr>
          <a:lstStyle>
            <a:lvl1pPr algn="l">
              <a:lnSpc>
                <a:spcPct val="80000"/>
              </a:lnSpc>
              <a:defRPr sz="6800">
                <a:solidFill>
                  <a:schemeClr val="tx1"/>
                </a:solidFill>
                <a:effectLst>
                  <a:outerShdw blurRad="38100" dist="25400" dir="18900000" algn="bl" rotWithShape="0">
                    <a:schemeClr val="bg1">
                      <a:alpha val="80000"/>
                    </a:schemeClr>
                  </a:outerShdw>
                </a:effectLst>
              </a:defRPr>
            </a:lvl1pPr>
          </a:lstStyle>
          <a:p>
            <a:r>
              <a:rPr lang="en-US"/>
              <a:t>Click to edit Master title style</a:t>
            </a:r>
          </a:p>
        </p:txBody>
      </p:sp>
      <p:sp>
        <p:nvSpPr>
          <p:cNvPr id="3" name="Subtitle 2"/>
          <p:cNvSpPr>
            <a:spLocks noGrp="1"/>
          </p:cNvSpPr>
          <p:nvPr>
            <p:ph type="subTitle" idx="1"/>
          </p:nvPr>
        </p:nvSpPr>
        <p:spPr>
          <a:xfrm>
            <a:off x="1066800" y="5360437"/>
            <a:ext cx="10058400" cy="365760"/>
          </a:xfrm>
        </p:spPr>
        <p:txBody>
          <a:bodyPr>
            <a:normAutofit/>
          </a:bodyPr>
          <a:lstStyle>
            <a:lvl1pPr marL="0" indent="0" algn="l">
              <a:spcBef>
                <a:spcPts val="0"/>
              </a:spcBef>
              <a:buNone/>
              <a:defRPr sz="2000" b="1" cap="all" baseline="0">
                <a:solidFill>
                  <a:schemeClr val="accent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Rectangle 7"/>
          <p:cNvSpPr/>
          <p:nvPr userDrawn="1"/>
        </p:nvSpPr>
        <p:spPr>
          <a:xfrm>
            <a:off x="0" y="5888736"/>
            <a:ext cx="12192000" cy="109728"/>
          </a:xfrm>
          <a:prstGeom prst="rect">
            <a:avLst/>
          </a:prstGeom>
          <a:ln>
            <a:noFill/>
          </a:ln>
          <a:effectLst>
            <a:outerShdw blurRad="25400" dist="25400" dir="54000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5888736"/>
            <a:ext cx="12192000" cy="109728"/>
          </a:xfrm>
          <a:prstGeom prst="rect">
            <a:avLst/>
          </a:prstGeom>
          <a:ln>
            <a:noFill/>
          </a:ln>
          <a:effectLst>
            <a:innerShdw blurRad="25400" dist="12700" dir="16200000">
              <a:schemeClr val="accent1">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25000" y="382230"/>
            <a:ext cx="1371600" cy="556136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95400" y="382230"/>
            <a:ext cx="7863840" cy="556137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xmlns=""/>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hidden">
          <a:xfrm>
            <a:off x="7753739" y="283"/>
            <a:ext cx="4435717" cy="6856286"/>
          </a:xfrm>
          <a:prstGeom prst="rect">
            <a:avLst/>
          </a:prstGeom>
        </p:spPr>
      </p:pic>
      <p:sp>
        <p:nvSpPr>
          <p:cNvPr id="2" name="Title 1"/>
          <p:cNvSpPr>
            <a:spLocks noGrp="1"/>
          </p:cNvSpPr>
          <p:nvPr>
            <p:ph type="title"/>
          </p:nvPr>
        </p:nvSpPr>
        <p:spPr>
          <a:xfrm>
            <a:off x="1066800" y="1565829"/>
            <a:ext cx="5943600" cy="4114800"/>
          </a:xfrm>
        </p:spPr>
        <p:txBody>
          <a:bodyPr anchor="b">
            <a:normAutofit/>
          </a:bodyPr>
          <a:lstStyle>
            <a:lvl1pPr>
              <a:lnSpc>
                <a:spcPct val="80000"/>
              </a:lnSpc>
              <a:defRPr sz="5400">
                <a:effectLst>
                  <a:outerShdw blurRad="38100" dist="25400" dir="18900000" algn="bl" rotWithShape="0">
                    <a:schemeClr val="bg1">
                      <a:alpha val="80000"/>
                    </a:schemeClr>
                  </a:outerShdw>
                </a:effectLst>
              </a:defRPr>
            </a:lvl1pPr>
          </a:lstStyle>
          <a:p>
            <a:r>
              <a:rPr lang="en-US"/>
              <a:t>Click to edit Master title style</a:t>
            </a:r>
          </a:p>
        </p:txBody>
      </p:sp>
      <p:sp>
        <p:nvSpPr>
          <p:cNvPr id="3" name="Text Placeholder 2"/>
          <p:cNvSpPr>
            <a:spLocks noGrp="1"/>
          </p:cNvSpPr>
          <p:nvPr>
            <p:ph type="body" idx="1"/>
          </p:nvPr>
        </p:nvSpPr>
        <p:spPr>
          <a:xfrm>
            <a:off x="1066801" y="5682343"/>
            <a:ext cx="5943600" cy="410547"/>
          </a:xfrm>
        </p:spPr>
        <p:txBody>
          <a:bodyPr>
            <a:normAutofit/>
          </a:bodyPr>
          <a:lstStyle>
            <a:lvl1pPr marL="0" indent="0">
              <a:spcBef>
                <a:spcPts val="0"/>
              </a:spcBef>
              <a:buNone/>
              <a:defRPr sz="2200" b="1" cap="all" baseline="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9" name="Rectangle 8"/>
          <p:cNvSpPr/>
          <p:nvPr userDrawn="1"/>
        </p:nvSpPr>
        <p:spPr>
          <a:xfrm>
            <a:off x="7707084"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7707084" y="0"/>
            <a:ext cx="54864" cy="6858000"/>
          </a:xfrm>
          <a:prstGeom prst="rect">
            <a:avLst/>
          </a:prstGeom>
          <a:ln>
            <a:noFill/>
          </a:ln>
          <a:effectLst>
            <a:innerShdw blurRad="25400" dist="127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5400" y="1825625"/>
            <a:ext cx="4724400" cy="411797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199" y="1825625"/>
            <a:ext cx="4724400" cy="411797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95400" y="1828800"/>
            <a:ext cx="4727448" cy="641350"/>
          </a:xfrm>
        </p:spPr>
        <p:txBody>
          <a:bodyPr anchor="ctr">
            <a:normAutofit/>
          </a:bodyPr>
          <a:lstStyle>
            <a:lvl1pPr marL="0" indent="0">
              <a:spcBef>
                <a:spcPts val="0"/>
              </a:spcBef>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2470151"/>
            <a:ext cx="4727448" cy="3473450"/>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67628" y="1828800"/>
            <a:ext cx="4727448" cy="641350"/>
          </a:xfrm>
        </p:spPr>
        <p:txBody>
          <a:bodyPr anchor="ctr">
            <a:normAutofit/>
          </a:bodyPr>
          <a:lstStyle>
            <a:lvl1pPr marL="0" indent="0">
              <a:spcBef>
                <a:spcPts val="0"/>
              </a:spcBef>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69152" y="2470151"/>
            <a:ext cx="4727448" cy="3473450"/>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hidden">
          <a:xfrm>
            <a:off x="7753739" y="283"/>
            <a:ext cx="4435717" cy="6856286"/>
          </a:xfrm>
          <a:prstGeom prst="rect">
            <a:avLst/>
          </a:prstGeom>
        </p:spPr>
      </p:pic>
      <p:sp>
        <p:nvSpPr>
          <p:cNvPr id="10" name="Rectangle 9"/>
          <p:cNvSpPr/>
          <p:nvPr userDrawn="1"/>
        </p:nvSpPr>
        <p:spPr>
          <a:xfrm>
            <a:off x="7707084"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7707084" y="0"/>
            <a:ext cx="54864" cy="6858000"/>
          </a:xfrm>
          <a:prstGeom prst="rect">
            <a:avLst/>
          </a:prstGeom>
          <a:ln>
            <a:noFill/>
          </a:ln>
          <a:effectLst>
            <a:innerShdw blurRad="25400" dist="127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229601" y="2514600"/>
            <a:ext cx="3474720"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790302" y="685800"/>
            <a:ext cx="6126480" cy="548640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29600" y="4343400"/>
            <a:ext cx="3474720" cy="1188720"/>
          </a:xfrm>
        </p:spPr>
        <p:txBody>
          <a:bodyPr>
            <a:normAutofit/>
          </a:bodyPr>
          <a:lstStyle>
            <a:lvl1pPr marL="0" indent="0">
              <a:spcBef>
                <a:spcPts val="8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hidden">
          <a:xfrm>
            <a:off x="7753739" y="283"/>
            <a:ext cx="4435717" cy="6856286"/>
          </a:xfrm>
          <a:prstGeom prst="rect">
            <a:avLst/>
          </a:prstGeom>
        </p:spPr>
      </p:pic>
      <p:sp>
        <p:nvSpPr>
          <p:cNvPr id="9" name="Rectangle 8"/>
          <p:cNvSpPr/>
          <p:nvPr/>
        </p:nvSpPr>
        <p:spPr>
          <a:xfrm>
            <a:off x="7707084"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7707084" y="0"/>
            <a:ext cx="54864" cy="6858000"/>
          </a:xfrm>
          <a:prstGeom prst="rect">
            <a:avLst/>
          </a:prstGeom>
          <a:ln>
            <a:noFill/>
          </a:ln>
          <a:effectLst>
            <a:innerShdw blurRad="25400" dist="127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229600" y="2514600"/>
            <a:ext cx="3474720"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0" y="1325880"/>
            <a:ext cx="6858000" cy="4206240"/>
          </a:xfrm>
          <a:solidFill>
            <a:schemeClr val="bg2"/>
          </a:solidFill>
          <a:effectLst>
            <a:outerShdw blurRad="63500" sx="101000" sy="101000" algn="ctr" rotWithShape="0">
              <a:prstClr val="black">
                <a:alpha val="15000"/>
              </a:prstClr>
            </a:outerShdw>
          </a:effectLst>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229600" y="4343400"/>
            <a:ext cx="3474720" cy="1188720"/>
          </a:xfrm>
        </p:spPr>
        <p:txBody>
          <a:bodyPr>
            <a:normAutofit/>
          </a:bodyPr>
          <a:lstStyle>
            <a:lvl1pPr marL="0" indent="0">
              <a:spcBef>
                <a:spcPts val="8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userDrawn="1"/>
        </p:nvSpPr>
        <p:spPr>
          <a:xfrm>
            <a:off x="0" y="6257036"/>
            <a:ext cx="12192000" cy="54864"/>
          </a:xfrm>
          <a:prstGeom prst="rect">
            <a:avLst/>
          </a:prstGeom>
          <a:ln>
            <a:noFill/>
          </a:ln>
          <a:effectLst>
            <a:outerShdw blurRad="25400" dist="25400" dir="54000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295400" y="381000"/>
            <a:ext cx="9601200" cy="11430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95400" y="1828800"/>
            <a:ext cx="9601200" cy="41148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56170" y="6419462"/>
            <a:ext cx="1351383" cy="238902"/>
          </a:xfrm>
          <a:prstGeom prst="rect">
            <a:avLst/>
          </a:prstGeom>
        </p:spPr>
        <p:txBody>
          <a:bodyPr vert="horz" lIns="91440" tIns="45720" rIns="91440" bIns="45720" rtlCol="0" anchor="ctr"/>
          <a:lstStyle>
            <a:lvl1pPr algn="r">
              <a:defRPr sz="1000">
                <a:solidFill>
                  <a:schemeClr val="tx1"/>
                </a:solidFill>
              </a:defRPr>
            </a:lvl1pPr>
          </a:lstStyle>
          <a:p>
            <a:endParaRPr lang="en-US" dirty="0"/>
          </a:p>
        </p:txBody>
      </p:sp>
      <p:sp>
        <p:nvSpPr>
          <p:cNvPr id="5" name="Footer Placeholder 4"/>
          <p:cNvSpPr>
            <a:spLocks noGrp="1"/>
          </p:cNvSpPr>
          <p:nvPr>
            <p:ph type="ftr" sz="quarter" idx="3"/>
          </p:nvPr>
        </p:nvSpPr>
        <p:spPr>
          <a:xfrm>
            <a:off x="1295400" y="6419462"/>
            <a:ext cx="5181600" cy="238902"/>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198358" y="6419462"/>
            <a:ext cx="698241" cy="238902"/>
          </a:xfrm>
          <a:prstGeom prst="rect">
            <a:avLst/>
          </a:prstGeom>
        </p:spPr>
        <p:txBody>
          <a:bodyPr vert="horz" lIns="91440" tIns="45720" rIns="91440" bIns="45720" rtlCol="0" anchor="ctr"/>
          <a:lstStyle>
            <a:lvl1pPr algn="r">
              <a:defRPr sz="1000">
                <a:solidFill>
                  <a:schemeClr val="tx1"/>
                </a:solidFill>
              </a:defRPr>
            </a:lvl1pPr>
          </a:lstStyle>
          <a:p>
            <a:fld id="{E31375A4-56A4-47D6-9801-1991572033F7}" type="slidenum">
              <a:rPr lang="en-US" smtClean="0"/>
              <a:pPr/>
              <a:t>‹#›</a:t>
            </a:fld>
            <a:endParaRPr lang="en-US" dirty="0"/>
          </a:p>
        </p:txBody>
      </p:sp>
      <p:sp>
        <p:nvSpPr>
          <p:cNvPr id="8" name="Rectangle 7"/>
          <p:cNvSpPr/>
          <p:nvPr userDrawn="1"/>
        </p:nvSpPr>
        <p:spPr>
          <a:xfrm>
            <a:off x="0" y="6257036"/>
            <a:ext cx="12192000" cy="54864"/>
          </a:xfrm>
          <a:prstGeom prst="rect">
            <a:avLst/>
          </a:prstGeom>
          <a:ln>
            <a:noFill/>
          </a:ln>
          <a:effectLst>
            <a:innerShdw blurRad="25400" dist="12700" dir="16200000">
              <a:schemeClr val="accent1">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3200" b="1" kern="1200" cap="all" baseline="0">
          <a:solidFill>
            <a:schemeClr val="accent1"/>
          </a:solidFill>
          <a:effectLst>
            <a:outerShdw blurRad="38100" dist="25400" dir="18900000" algn="bl" rotWithShape="0">
              <a:schemeClr val="bg1">
                <a:alpha val="80000"/>
              </a:schemeClr>
            </a:outerShdw>
          </a:effectLst>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5pPr>
      <a:lvl6pPr marL="18288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1031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77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51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10"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cac.psu.edu/jbe/twocot.htm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582687"/>
            <a:ext cx="10058400" cy="2743200"/>
          </a:xfrm>
        </p:spPr>
        <p:txBody>
          <a:bodyPr>
            <a:noAutofit/>
          </a:bodyPr>
          <a:lstStyle/>
          <a:p>
            <a:pPr algn="ctr"/>
            <a:r>
              <a:rPr lang="en-US" sz="4000" u="sng" dirty="0">
                <a:effectLst/>
              </a:rPr>
              <a:t>Guidelines for Project Work </a:t>
            </a:r>
            <a:r>
              <a:rPr lang="en-US" sz="4000" u="sng" dirty="0" smtClean="0">
                <a:effectLst/>
              </a:rPr>
              <a:t>submissions</a:t>
            </a:r>
            <a:endParaRPr lang="en-US" sz="4000" dirty="0">
              <a:effectLst/>
            </a:endParaRPr>
          </a:p>
        </p:txBody>
      </p:sp>
      <p:sp>
        <p:nvSpPr>
          <p:cNvPr id="3" name="Subtitle 2"/>
          <p:cNvSpPr>
            <a:spLocks noGrp="1"/>
          </p:cNvSpPr>
          <p:nvPr>
            <p:ph type="subTitle" idx="1"/>
          </p:nvPr>
        </p:nvSpPr>
        <p:spPr>
          <a:xfrm>
            <a:off x="1045028" y="3835020"/>
            <a:ext cx="10074729" cy="1894571"/>
          </a:xfrm>
        </p:spPr>
        <p:txBody>
          <a:bodyPr>
            <a:noAutofit/>
          </a:bodyPr>
          <a:lstStyle/>
          <a:p>
            <a:endParaRPr lang="en-US" sz="3200" cap="none" dirty="0" smtClean="0"/>
          </a:p>
          <a:p>
            <a:pPr algn="ctr"/>
            <a:r>
              <a:rPr lang="en-US" sz="3200" cap="none" dirty="0" smtClean="0"/>
              <a:t>Mr. K. Shiva </a:t>
            </a:r>
            <a:r>
              <a:rPr lang="en-US" sz="3200" cap="none" dirty="0" err="1" smtClean="0"/>
              <a:t>Charan</a:t>
            </a:r>
            <a:endParaRPr lang="en-US" sz="3200" cap="none" dirty="0" smtClean="0"/>
          </a:p>
          <a:p>
            <a:pPr algn="ctr"/>
            <a:r>
              <a:rPr lang="en-US" sz="3200" cap="none" dirty="0" smtClean="0"/>
              <a:t>Ms. </a:t>
            </a:r>
            <a:r>
              <a:rPr lang="en-US" sz="3200" cap="none" dirty="0" err="1" smtClean="0"/>
              <a:t>Ruchi</a:t>
            </a:r>
            <a:r>
              <a:rPr lang="en-US" sz="3200" cap="none" dirty="0" smtClean="0"/>
              <a:t> Jain</a:t>
            </a:r>
            <a:endParaRPr lang="en-US" sz="3200" cap="none" dirty="0"/>
          </a:p>
        </p:txBody>
      </p:sp>
    </p:spTree>
    <p:extLst>
      <p:ext uri="{BB962C8B-B14F-4D97-AF65-F5344CB8AC3E}">
        <p14:creationId xmlns:p14="http://schemas.microsoft.com/office/powerpoint/2010/main" val="353226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8367" y="95694"/>
            <a:ext cx="9601200" cy="728330"/>
          </a:xfrm>
        </p:spPr>
        <p:txBody>
          <a:bodyPr/>
          <a:lstStyle/>
          <a:p>
            <a:r>
              <a:rPr lang="en-US" dirty="0" smtClean="0">
                <a:effectLst/>
              </a:rPr>
              <a:t>Purpose </a:t>
            </a:r>
            <a:r>
              <a:rPr lang="en-US" dirty="0">
                <a:effectLst/>
              </a:rPr>
              <a:t>of Project Work writing:</a:t>
            </a:r>
          </a:p>
        </p:txBody>
      </p:sp>
      <p:sp>
        <p:nvSpPr>
          <p:cNvPr id="3" name="Content Placeholder 2"/>
          <p:cNvSpPr>
            <a:spLocks noGrp="1"/>
          </p:cNvSpPr>
          <p:nvPr>
            <p:ph idx="1"/>
          </p:nvPr>
        </p:nvSpPr>
        <p:spPr>
          <a:xfrm>
            <a:off x="1" y="1148315"/>
            <a:ext cx="11593285" cy="5124893"/>
          </a:xfrm>
        </p:spPr>
        <p:txBody>
          <a:bodyPr>
            <a:normAutofit lnSpcReduction="10000"/>
          </a:bodyPr>
          <a:lstStyle/>
          <a:p>
            <a:pPr algn="just"/>
            <a:r>
              <a:rPr lang="en-US" sz="2800" dirty="0"/>
              <a:t>Writing a Project Work   report on a specific topic enables the student to improve the language skills, intellectual enquiry, organizing the matter and analysis. </a:t>
            </a:r>
            <a:endParaRPr lang="en-US" sz="2800" dirty="0" smtClean="0"/>
          </a:p>
          <a:p>
            <a:pPr algn="just"/>
            <a:r>
              <a:rPr lang="en-US" sz="2800" dirty="0" smtClean="0"/>
              <a:t>“Writing </a:t>
            </a:r>
            <a:r>
              <a:rPr lang="en-US" sz="2800" dirty="0"/>
              <a:t>makes an exact man’ (Francis Bacon). In searching and collecting sources for the topic, choosing relevant information and discording the irrelevant, understanding and analyzing the subject matter and organizing the same into a final report, the author passes through a rigorous process of intellectual challenge and </a:t>
            </a:r>
            <a:r>
              <a:rPr lang="en-US" sz="2800" dirty="0" smtClean="0"/>
              <a:t>learning.</a:t>
            </a:r>
          </a:p>
          <a:p>
            <a:pPr algn="just"/>
            <a:r>
              <a:rPr lang="en-US" sz="2800" dirty="0" smtClean="0"/>
              <a:t>The </a:t>
            </a:r>
            <a:r>
              <a:rPr lang="en-US" sz="2800" dirty="0"/>
              <a:t>student is expected to move away from total dependence on formal/class room teaching to elevate oneself to higher learning through self-discipline and critical intellectual enquiry. Project Work is the best opportunity to channelize </a:t>
            </a:r>
            <a:r>
              <a:rPr lang="en-US" sz="2800" dirty="0" err="1"/>
              <a:t>one‟s</a:t>
            </a:r>
            <a:r>
              <a:rPr lang="en-US" sz="2800" dirty="0"/>
              <a:t> intellectual energies and enhance research abilities.</a:t>
            </a:r>
          </a:p>
          <a:p>
            <a:endParaRPr lang="en-GB"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10</a:t>
            </a:fld>
            <a:endParaRPr lang="en-US" dirty="0"/>
          </a:p>
        </p:txBody>
      </p:sp>
    </p:spTree>
    <p:extLst>
      <p:ext uri="{BB962C8B-B14F-4D97-AF65-F5344CB8AC3E}">
        <p14:creationId xmlns:p14="http://schemas.microsoft.com/office/powerpoint/2010/main" val="1366465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2263" y="144370"/>
            <a:ext cx="11027062" cy="588335"/>
          </a:xfrm>
        </p:spPr>
        <p:txBody>
          <a:bodyPr/>
          <a:lstStyle/>
          <a:p>
            <a:pPr algn="ctr"/>
            <a:r>
              <a:rPr lang="en-US" dirty="0">
                <a:effectLst/>
              </a:rPr>
              <a:t>Guidelines for Project </a:t>
            </a:r>
            <a:r>
              <a:rPr lang="en-US" dirty="0" smtClean="0">
                <a:effectLst/>
              </a:rPr>
              <a:t>Work</a:t>
            </a:r>
            <a:endParaRPr lang="en-US" dirty="0">
              <a:effectLst/>
            </a:endParaRPr>
          </a:p>
        </p:txBody>
      </p:sp>
      <p:sp>
        <p:nvSpPr>
          <p:cNvPr id="3" name="Content Placeholder 2"/>
          <p:cNvSpPr>
            <a:spLocks noGrp="1"/>
          </p:cNvSpPr>
          <p:nvPr>
            <p:ph idx="1"/>
          </p:nvPr>
        </p:nvSpPr>
        <p:spPr>
          <a:xfrm>
            <a:off x="0" y="914400"/>
            <a:ext cx="12192000" cy="5029200"/>
          </a:xfrm>
        </p:spPr>
        <p:txBody>
          <a:bodyPr>
            <a:noAutofit/>
          </a:bodyPr>
          <a:lstStyle/>
          <a:p>
            <a:pPr marL="560070" lvl="0" indent="-514350">
              <a:buFont typeface="+mj-lt"/>
              <a:buAutoNum type="arabicPeriod"/>
            </a:pPr>
            <a:r>
              <a:rPr lang="en-US" sz="3200" dirty="0"/>
              <a:t>Each student has to submit one Project Work.</a:t>
            </a:r>
          </a:p>
          <a:p>
            <a:pPr marL="560070" lvl="0" indent="-514350">
              <a:buFont typeface="+mj-lt"/>
              <a:buAutoNum type="arabicPeriod"/>
            </a:pPr>
            <a:r>
              <a:rPr lang="en-US" sz="3200" dirty="0"/>
              <a:t>The Project work should be a complete original work of the student. </a:t>
            </a:r>
          </a:p>
          <a:p>
            <a:pPr marL="560070" lvl="0" indent="-514350">
              <a:buFont typeface="+mj-lt"/>
              <a:buAutoNum type="arabicPeriod"/>
            </a:pPr>
            <a:r>
              <a:rPr lang="en-US" sz="3200" dirty="0"/>
              <a:t>One student should work individually on one Project Work. Co-authored or multiple authored Project Work will not be accepted.</a:t>
            </a:r>
          </a:p>
          <a:p>
            <a:pPr marL="560070" lvl="0" indent="-514350">
              <a:buFont typeface="+mj-lt"/>
              <a:buAutoNum type="arabicPeriod"/>
            </a:pPr>
            <a:r>
              <a:rPr lang="en-US" sz="3200" dirty="0"/>
              <a:t>Each student has to submit a Project Proposal to the Centre for the purposes for verification..</a:t>
            </a:r>
          </a:p>
          <a:p>
            <a:pPr marL="560070" lvl="0" indent="-514350">
              <a:buFont typeface="+mj-lt"/>
              <a:buAutoNum type="arabicPeriod"/>
            </a:pPr>
            <a:r>
              <a:rPr lang="en-US" sz="3200" dirty="0"/>
              <a:t>Each Project Work carries 30 Marks. </a:t>
            </a:r>
          </a:p>
          <a:p>
            <a:pPr algn="just"/>
            <a:endParaRPr lang="en-GB" sz="2600"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11</a:t>
            </a:fld>
            <a:endParaRPr lang="en-US" dirty="0"/>
          </a:p>
        </p:txBody>
      </p:sp>
    </p:spTree>
    <p:extLst>
      <p:ext uri="{BB962C8B-B14F-4D97-AF65-F5344CB8AC3E}">
        <p14:creationId xmlns:p14="http://schemas.microsoft.com/office/powerpoint/2010/main" val="205547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107" y="36271"/>
            <a:ext cx="11987893" cy="620233"/>
          </a:xfrm>
        </p:spPr>
        <p:txBody>
          <a:bodyPr/>
          <a:lstStyle/>
          <a:p>
            <a:r>
              <a:rPr lang="en-US" dirty="0" smtClean="0"/>
              <a:t>Continued….</a:t>
            </a:r>
            <a:endParaRPr lang="en-GB" dirty="0"/>
          </a:p>
        </p:txBody>
      </p:sp>
      <p:sp>
        <p:nvSpPr>
          <p:cNvPr id="3" name="Content Placeholder 2"/>
          <p:cNvSpPr>
            <a:spLocks noGrp="1"/>
          </p:cNvSpPr>
          <p:nvPr>
            <p:ph idx="1"/>
          </p:nvPr>
        </p:nvSpPr>
        <p:spPr>
          <a:xfrm>
            <a:off x="0" y="822250"/>
            <a:ext cx="12192000" cy="5121350"/>
          </a:xfrm>
        </p:spPr>
        <p:txBody>
          <a:bodyPr>
            <a:normAutofit/>
          </a:bodyPr>
          <a:lstStyle/>
          <a:p>
            <a:pPr marL="502920" lvl="0" indent="-457200">
              <a:buFont typeface="+mj-lt"/>
              <a:buAutoNum type="arabicPeriod" startAt="6"/>
            </a:pPr>
            <a:r>
              <a:rPr lang="en-US" sz="2400" b="1" dirty="0" smtClean="0"/>
              <a:t>Draft </a:t>
            </a:r>
            <a:r>
              <a:rPr lang="en-US" sz="2400" b="1" dirty="0"/>
              <a:t>Project Work</a:t>
            </a:r>
            <a:r>
              <a:rPr lang="en-US" sz="2400" dirty="0"/>
              <a:t> </a:t>
            </a:r>
            <a:r>
              <a:rPr lang="en-US" sz="2400" b="1" dirty="0"/>
              <a:t>Proposal </a:t>
            </a:r>
            <a:r>
              <a:rPr lang="en-US" sz="2400" dirty="0"/>
              <a:t>should contain the following components:</a:t>
            </a:r>
          </a:p>
          <a:p>
            <a:pPr marL="822960" lvl="1" indent="-457200">
              <a:buFont typeface="+mj-lt"/>
              <a:buAutoNum type="alphaLcPeriod"/>
            </a:pPr>
            <a:r>
              <a:rPr lang="en-US" sz="2400" dirty="0"/>
              <a:t> </a:t>
            </a:r>
            <a:r>
              <a:rPr lang="en-US" sz="2400" i="1" dirty="0" smtClean="0"/>
              <a:t>Introduction</a:t>
            </a:r>
            <a:r>
              <a:rPr lang="en-US" sz="2400" i="1" dirty="0"/>
              <a:t>: </a:t>
            </a:r>
            <a:r>
              <a:rPr lang="en-US" sz="2400" dirty="0"/>
              <a:t>The researcher is required to introduce the subject and the issue</a:t>
            </a:r>
            <a:r>
              <a:rPr lang="en-US" sz="2400" i="1" dirty="0"/>
              <a:t> </a:t>
            </a:r>
            <a:r>
              <a:rPr lang="en-US" sz="2400" dirty="0"/>
              <a:t>involved in brief.</a:t>
            </a:r>
          </a:p>
          <a:p>
            <a:pPr marL="822960" lvl="1" indent="-457200">
              <a:buFont typeface="+mj-lt"/>
              <a:buAutoNum type="alphaLcPeriod"/>
            </a:pPr>
            <a:r>
              <a:rPr lang="en-US" sz="2400" dirty="0"/>
              <a:t> </a:t>
            </a:r>
            <a:r>
              <a:rPr lang="en-US" sz="2400" i="1" dirty="0" smtClean="0"/>
              <a:t>Statement </a:t>
            </a:r>
            <a:r>
              <a:rPr lang="en-US" sz="2400" i="1" dirty="0"/>
              <a:t>of Problem: </a:t>
            </a:r>
            <a:r>
              <a:rPr lang="en-US" sz="2400" dirty="0"/>
              <a:t>The researcher is required to explain the debatable issue</a:t>
            </a:r>
            <a:r>
              <a:rPr lang="en-US" sz="2400" i="1" dirty="0"/>
              <a:t> </a:t>
            </a:r>
            <a:r>
              <a:rPr lang="en-US" sz="2400" dirty="0"/>
              <a:t>involved in a research topic. Such issues could be single or multiple. A Statement of Problem is basically a statement that illustrates a clear vision and the overall method that will be used to solve the problem at hand. Usually used when doing research, a problem statement discusses any foreseeable tangible or intangible problems that the researcher may face throughout the course of the Project Work .</a:t>
            </a:r>
          </a:p>
          <a:p>
            <a:pPr marL="822960" lvl="1" indent="-457200">
              <a:buFont typeface="+mj-lt"/>
              <a:buAutoNum type="alphaLcPeriod"/>
            </a:pPr>
            <a:r>
              <a:rPr lang="en-US" sz="2400" dirty="0"/>
              <a:t> </a:t>
            </a:r>
            <a:r>
              <a:rPr lang="en-US" sz="2400" i="1" dirty="0" smtClean="0"/>
              <a:t>Research </a:t>
            </a:r>
            <a:r>
              <a:rPr lang="en-US" sz="2400" i="1" dirty="0"/>
              <a:t>Questions: </a:t>
            </a:r>
            <a:r>
              <a:rPr lang="en-US" sz="2400" dirty="0"/>
              <a:t>A research question is an answerable inquiry into a specific</a:t>
            </a:r>
            <a:r>
              <a:rPr lang="en-US" sz="2400" i="1" dirty="0"/>
              <a:t> </a:t>
            </a:r>
            <a:r>
              <a:rPr lang="en-US" sz="2400" dirty="0"/>
              <a:t>concern or issue. It is the initial step in a Project Work . The 'initial step' means after you have an idea of what you want to study, the research question is the first active step in the Project Work .</a:t>
            </a:r>
          </a:p>
          <a:p>
            <a:pPr marL="388620" indent="-342900">
              <a:buFont typeface="+mj-lt"/>
              <a:buAutoNum type="arabicPeriod"/>
            </a:pPr>
            <a:endParaRPr lang="en-GB"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12</a:t>
            </a:fld>
            <a:endParaRPr lang="en-US" dirty="0"/>
          </a:p>
        </p:txBody>
      </p:sp>
    </p:spTree>
    <p:extLst>
      <p:ext uri="{BB962C8B-B14F-4D97-AF65-F5344CB8AC3E}">
        <p14:creationId xmlns:p14="http://schemas.microsoft.com/office/powerpoint/2010/main" val="3048231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229" y="36271"/>
            <a:ext cx="11832771" cy="620233"/>
          </a:xfrm>
        </p:spPr>
        <p:txBody>
          <a:bodyPr/>
          <a:lstStyle/>
          <a:p>
            <a:r>
              <a:rPr lang="en-US" dirty="0" smtClean="0"/>
              <a:t>Continued….</a:t>
            </a:r>
            <a:endParaRPr lang="en-GB" dirty="0"/>
          </a:p>
        </p:txBody>
      </p:sp>
      <p:sp>
        <p:nvSpPr>
          <p:cNvPr id="3" name="Content Placeholder 2"/>
          <p:cNvSpPr>
            <a:spLocks noGrp="1"/>
          </p:cNvSpPr>
          <p:nvPr>
            <p:ph idx="1"/>
          </p:nvPr>
        </p:nvSpPr>
        <p:spPr>
          <a:xfrm>
            <a:off x="0" y="822250"/>
            <a:ext cx="12192000" cy="5121350"/>
          </a:xfrm>
        </p:spPr>
        <p:txBody>
          <a:bodyPr>
            <a:normAutofit/>
          </a:bodyPr>
          <a:lstStyle/>
          <a:p>
            <a:pPr marL="502920" indent="-457200">
              <a:buFont typeface="+mj-lt"/>
              <a:buAutoNum type="alphaLcPeriod" startAt="4"/>
            </a:pPr>
            <a:r>
              <a:rPr lang="en-US" dirty="0"/>
              <a:t> </a:t>
            </a:r>
            <a:r>
              <a:rPr lang="en-US" sz="2400" i="1" dirty="0"/>
              <a:t>Hypothesis</a:t>
            </a:r>
            <a:r>
              <a:rPr lang="en-US" sz="2400" dirty="0"/>
              <a:t>: A research hypothesis is the statement created by researchers when they</a:t>
            </a:r>
            <a:r>
              <a:rPr lang="en-US" sz="2400" i="1" dirty="0"/>
              <a:t> </a:t>
            </a:r>
            <a:r>
              <a:rPr lang="en-US" sz="2400" dirty="0"/>
              <a:t>speculate upon the outcome of a research or experiment. It is an assumption with which the researcher begins its research and throughout the Project Work , the researcher should seek to prove or disprove the hypothesis.</a:t>
            </a:r>
          </a:p>
          <a:p>
            <a:pPr marL="502920" indent="-457200">
              <a:buFont typeface="+mj-lt"/>
              <a:buAutoNum type="alphaLcPeriod" startAt="4"/>
            </a:pPr>
            <a:r>
              <a:rPr lang="en-US" sz="2400" dirty="0"/>
              <a:t> </a:t>
            </a:r>
            <a:r>
              <a:rPr lang="en-US" sz="2400" i="1" dirty="0"/>
              <a:t>Research Methodology: </a:t>
            </a:r>
            <a:r>
              <a:rPr lang="en-US" sz="2400" dirty="0"/>
              <a:t>The method that the researcher adopts to conduct a research</a:t>
            </a:r>
            <a:r>
              <a:rPr lang="en-US" sz="2400" i="1" dirty="0"/>
              <a:t> </a:t>
            </a:r>
            <a:r>
              <a:rPr lang="en-US" sz="2400" dirty="0"/>
              <a:t>i.e. doctrinal or non-doctrinal or empirical. The researcher has to state along with the method the justification of using the method in a Project Work . Please note that the researcher can use a combination of both the methods as long as the researcher is able to justify the usage of the combined method.</a:t>
            </a:r>
          </a:p>
          <a:p>
            <a:pPr marL="502920" indent="-457200">
              <a:buFont typeface="+mj-lt"/>
              <a:buAutoNum type="alphaLcPeriod" startAt="4"/>
            </a:pPr>
            <a:r>
              <a:rPr lang="en-US" sz="2400" dirty="0"/>
              <a:t> </a:t>
            </a:r>
            <a:r>
              <a:rPr lang="en-US" sz="2400" i="1" dirty="0"/>
              <a:t>Research Plan / Tentative </a:t>
            </a:r>
            <a:r>
              <a:rPr lang="en-US" sz="2400" i="1" dirty="0" err="1"/>
              <a:t>Chapterization</a:t>
            </a:r>
            <a:r>
              <a:rPr lang="en-US" sz="2400" i="1" dirty="0"/>
              <a:t>: </a:t>
            </a:r>
            <a:r>
              <a:rPr lang="en-US" sz="2400" dirty="0"/>
              <a:t>The researcher is required to briefly state</a:t>
            </a:r>
            <a:r>
              <a:rPr lang="en-US" sz="2400" i="1" dirty="0"/>
              <a:t> </a:t>
            </a:r>
            <a:r>
              <a:rPr lang="en-US" sz="2400" dirty="0"/>
              <a:t>how the researcher intends to go about the research. The researcher is required to categorize the Project Work  into broad chapter and provide a gist of contents that the researcher intends to include in each chapter</a:t>
            </a:r>
            <a:r>
              <a:rPr lang="en-US" sz="2400" dirty="0" smtClean="0"/>
              <a:t>.</a:t>
            </a:r>
            <a:endParaRPr lang="en-US" sz="2400"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13</a:t>
            </a:fld>
            <a:endParaRPr lang="en-US" dirty="0"/>
          </a:p>
        </p:txBody>
      </p:sp>
    </p:spTree>
    <p:extLst>
      <p:ext uri="{BB962C8B-B14F-4D97-AF65-F5344CB8AC3E}">
        <p14:creationId xmlns:p14="http://schemas.microsoft.com/office/powerpoint/2010/main" val="238149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037" y="264042"/>
            <a:ext cx="11659676" cy="650358"/>
          </a:xfrm>
        </p:spPr>
        <p:txBody>
          <a:bodyPr>
            <a:normAutofit/>
          </a:bodyPr>
          <a:lstStyle/>
          <a:p>
            <a:r>
              <a:rPr lang="en-US" sz="2800" dirty="0" smtClean="0">
                <a:effectLst/>
              </a:rPr>
              <a:t>7. Format </a:t>
            </a:r>
            <a:r>
              <a:rPr lang="en-US" sz="2800" dirty="0">
                <a:effectLst/>
              </a:rPr>
              <a:t>of the Final Project Work: </a:t>
            </a:r>
            <a:endParaRPr lang="en-GB" dirty="0"/>
          </a:p>
        </p:txBody>
      </p:sp>
      <p:sp>
        <p:nvSpPr>
          <p:cNvPr id="3" name="Content Placeholder 2"/>
          <p:cNvSpPr>
            <a:spLocks noGrp="1"/>
          </p:cNvSpPr>
          <p:nvPr>
            <p:ph idx="1"/>
          </p:nvPr>
        </p:nvSpPr>
        <p:spPr>
          <a:xfrm>
            <a:off x="310243" y="1045029"/>
            <a:ext cx="11421836" cy="4739083"/>
          </a:xfrm>
        </p:spPr>
        <p:txBody>
          <a:bodyPr>
            <a:noAutofit/>
          </a:bodyPr>
          <a:lstStyle/>
          <a:p>
            <a:pPr marL="45720" lvl="0" indent="0">
              <a:buNone/>
            </a:pPr>
            <a:r>
              <a:rPr lang="en-US" sz="2800" b="1" dirty="0" smtClean="0"/>
              <a:t>T</a:t>
            </a:r>
            <a:r>
              <a:rPr lang="en-US" sz="2800" dirty="0" smtClean="0"/>
              <a:t>he </a:t>
            </a:r>
            <a:r>
              <a:rPr lang="en-US" sz="2800" dirty="0"/>
              <a:t>research paper should mandatorily contain the following components which will precede the content / chapters of the research paper / Project Work </a:t>
            </a:r>
            <a:r>
              <a:rPr lang="en-US" sz="2800" dirty="0" smtClean="0"/>
              <a:t>:</a:t>
            </a:r>
          </a:p>
          <a:p>
            <a:pPr marL="45720" lvl="0" indent="0">
              <a:buNone/>
            </a:pPr>
            <a:endParaRPr lang="en-US" sz="2400" dirty="0"/>
          </a:p>
          <a:p>
            <a:pPr lvl="1">
              <a:lnSpc>
                <a:spcPct val="100000"/>
              </a:lnSpc>
              <a:spcBef>
                <a:spcPts val="0"/>
              </a:spcBef>
            </a:pPr>
            <a:r>
              <a:rPr lang="en-US" sz="2800" dirty="0"/>
              <a:t>Cover Page</a:t>
            </a:r>
            <a:endParaRPr lang="en-US" sz="2400" dirty="0"/>
          </a:p>
          <a:p>
            <a:pPr>
              <a:lnSpc>
                <a:spcPct val="100000"/>
              </a:lnSpc>
              <a:spcBef>
                <a:spcPts val="0"/>
              </a:spcBef>
            </a:pPr>
            <a:endParaRPr lang="en-US" sz="2800" dirty="0"/>
          </a:p>
          <a:p>
            <a:pPr lvl="1">
              <a:lnSpc>
                <a:spcPct val="100000"/>
              </a:lnSpc>
              <a:spcBef>
                <a:spcPts val="0"/>
              </a:spcBef>
            </a:pPr>
            <a:r>
              <a:rPr lang="en-US" sz="2800" dirty="0"/>
              <a:t>Table of Contents / Index</a:t>
            </a:r>
            <a:endParaRPr lang="en-US" sz="2400" dirty="0"/>
          </a:p>
          <a:p>
            <a:pPr>
              <a:lnSpc>
                <a:spcPct val="100000"/>
              </a:lnSpc>
              <a:spcBef>
                <a:spcPts val="0"/>
              </a:spcBef>
            </a:pPr>
            <a:endParaRPr lang="en-US" sz="2800" dirty="0"/>
          </a:p>
          <a:p>
            <a:pPr lvl="1">
              <a:lnSpc>
                <a:spcPct val="100000"/>
              </a:lnSpc>
              <a:spcBef>
                <a:spcPts val="0"/>
              </a:spcBef>
            </a:pPr>
            <a:r>
              <a:rPr lang="en-US" sz="2800" dirty="0"/>
              <a:t>Table of Cases(if any)</a:t>
            </a:r>
            <a:endParaRPr lang="en-US" sz="2400" dirty="0"/>
          </a:p>
          <a:p>
            <a:pPr>
              <a:lnSpc>
                <a:spcPct val="100000"/>
              </a:lnSpc>
              <a:spcBef>
                <a:spcPts val="0"/>
              </a:spcBef>
            </a:pPr>
            <a:endParaRPr lang="en-US" sz="2800" dirty="0"/>
          </a:p>
          <a:p>
            <a:pPr lvl="1">
              <a:lnSpc>
                <a:spcPct val="100000"/>
              </a:lnSpc>
              <a:spcBef>
                <a:spcPts val="0"/>
              </a:spcBef>
            </a:pPr>
            <a:r>
              <a:rPr lang="en-US" sz="2800" dirty="0"/>
              <a:t>Table of Statutes(if any)</a:t>
            </a:r>
            <a:endParaRPr lang="en-US" sz="2400" dirty="0"/>
          </a:p>
          <a:p>
            <a:pPr marL="45720" indent="0" algn="just">
              <a:buNone/>
            </a:pPr>
            <a:endParaRPr lang="en-GB" sz="2600" b="1" i="1" u="sng"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14</a:t>
            </a:fld>
            <a:endParaRPr lang="en-US" dirty="0"/>
          </a:p>
        </p:txBody>
      </p:sp>
    </p:spTree>
    <p:extLst>
      <p:ext uri="{BB962C8B-B14F-4D97-AF65-F5344CB8AC3E}">
        <p14:creationId xmlns:p14="http://schemas.microsoft.com/office/powerpoint/2010/main" val="749402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476" y="0"/>
            <a:ext cx="9601200" cy="682256"/>
          </a:xfrm>
        </p:spPr>
        <p:txBody>
          <a:bodyPr/>
          <a:lstStyle/>
          <a:p>
            <a:pPr lvl="0"/>
            <a:r>
              <a:rPr lang="en-US" dirty="0" smtClean="0">
                <a:effectLst/>
              </a:rPr>
              <a:t>8. Content </a:t>
            </a:r>
            <a:r>
              <a:rPr lang="en-US" dirty="0">
                <a:effectLst/>
              </a:rPr>
              <a:t>of the Final Project Work:</a:t>
            </a:r>
          </a:p>
        </p:txBody>
      </p:sp>
      <p:sp>
        <p:nvSpPr>
          <p:cNvPr id="3" name="Content Placeholder 2"/>
          <p:cNvSpPr>
            <a:spLocks noGrp="1"/>
          </p:cNvSpPr>
          <p:nvPr>
            <p:ph idx="1"/>
          </p:nvPr>
        </p:nvSpPr>
        <p:spPr>
          <a:xfrm>
            <a:off x="375557" y="726503"/>
            <a:ext cx="11364686" cy="5493544"/>
          </a:xfrm>
        </p:spPr>
        <p:txBody>
          <a:bodyPr>
            <a:noAutofit/>
          </a:bodyPr>
          <a:lstStyle/>
          <a:p>
            <a:pPr lvl="1">
              <a:spcBef>
                <a:spcPts val="0"/>
              </a:spcBef>
            </a:pPr>
            <a:r>
              <a:rPr lang="en-US" sz="2800" dirty="0"/>
              <a:t>Chapter I : Final Project Work Proposal (the proposal revised after the suggestions, if any.)</a:t>
            </a:r>
          </a:p>
          <a:p>
            <a:pPr>
              <a:spcBef>
                <a:spcPts val="0"/>
              </a:spcBef>
            </a:pPr>
            <a:endParaRPr lang="en-US" sz="2800" dirty="0"/>
          </a:p>
          <a:p>
            <a:pPr lvl="1">
              <a:spcBef>
                <a:spcPts val="0"/>
              </a:spcBef>
            </a:pPr>
            <a:r>
              <a:rPr lang="en-US" sz="2800" dirty="0"/>
              <a:t>Chapter II: Historical Background / Evolution of the issue behind the Project Work topic</a:t>
            </a:r>
          </a:p>
          <a:p>
            <a:pPr>
              <a:spcBef>
                <a:spcPts val="0"/>
              </a:spcBef>
            </a:pPr>
            <a:endParaRPr lang="en-US" sz="2800" dirty="0"/>
          </a:p>
          <a:p>
            <a:pPr lvl="1">
              <a:spcBef>
                <a:spcPts val="0"/>
              </a:spcBef>
            </a:pPr>
            <a:r>
              <a:rPr lang="en-US" sz="2800" dirty="0"/>
              <a:t>Chapter III: Nature and Scope of the Project Work  Topic. The researcher is required to elaborately discuss the Project </a:t>
            </a:r>
            <a:r>
              <a:rPr lang="en-US" sz="2800" dirty="0" smtClean="0"/>
              <a:t>Work  topic.</a:t>
            </a:r>
          </a:p>
          <a:p>
            <a:pPr marL="365760" lvl="1" indent="0">
              <a:spcBef>
                <a:spcPts val="0"/>
              </a:spcBef>
              <a:buNone/>
            </a:pPr>
            <a:endParaRPr lang="en-US" sz="2800" dirty="0" smtClean="0"/>
          </a:p>
          <a:p>
            <a:pPr lvl="1">
              <a:spcBef>
                <a:spcPts val="0"/>
              </a:spcBef>
            </a:pPr>
            <a:r>
              <a:rPr lang="en-US" sz="2800" dirty="0"/>
              <a:t>Chapter IV: Critical Analysis of the Issue involved. The researcher is required to apply the existing laws to the issue behind the Project Work  topic and identify the regulatory gaps.</a:t>
            </a:r>
          </a:p>
          <a:p>
            <a:pPr lvl="1"/>
            <a:endParaRPr lang="en-US" sz="1600"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15</a:t>
            </a:fld>
            <a:endParaRPr lang="en-US" dirty="0"/>
          </a:p>
        </p:txBody>
      </p:sp>
    </p:spTree>
    <p:extLst>
      <p:ext uri="{BB962C8B-B14F-4D97-AF65-F5344CB8AC3E}">
        <p14:creationId xmlns:p14="http://schemas.microsoft.com/office/powerpoint/2010/main" val="1497339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253092"/>
            <a:ext cx="9968593" cy="816781"/>
          </a:xfrm>
        </p:spPr>
        <p:txBody>
          <a:bodyPr/>
          <a:lstStyle/>
          <a:p>
            <a:r>
              <a:rPr lang="en-GB" dirty="0" smtClean="0"/>
              <a:t>Continued….</a:t>
            </a:r>
            <a:endParaRPr lang="en-GB" dirty="0"/>
          </a:p>
        </p:txBody>
      </p:sp>
      <p:sp>
        <p:nvSpPr>
          <p:cNvPr id="3" name="Content Placeholder 2"/>
          <p:cNvSpPr>
            <a:spLocks noGrp="1"/>
          </p:cNvSpPr>
          <p:nvPr>
            <p:ph idx="1"/>
          </p:nvPr>
        </p:nvSpPr>
        <p:spPr>
          <a:xfrm>
            <a:off x="465364" y="1118507"/>
            <a:ext cx="10654393" cy="5101540"/>
          </a:xfrm>
        </p:spPr>
        <p:txBody>
          <a:bodyPr>
            <a:normAutofit/>
          </a:bodyPr>
          <a:lstStyle/>
          <a:p>
            <a:pPr lvl="1"/>
            <a:r>
              <a:rPr lang="en-US" sz="2400" dirty="0"/>
              <a:t>Chapter V: Impact of the regulatory gaps or grey areas so developed and examine the future prospects of the issue</a:t>
            </a:r>
            <a:r>
              <a:rPr lang="en-US" sz="2400" dirty="0" smtClean="0"/>
              <a:t>.</a:t>
            </a:r>
          </a:p>
          <a:p>
            <a:pPr lvl="1"/>
            <a:endParaRPr lang="en-US" sz="2400" dirty="0"/>
          </a:p>
          <a:p>
            <a:pPr lvl="1"/>
            <a:r>
              <a:rPr lang="en-US" sz="2400" dirty="0"/>
              <a:t>Chapter VI: Conclusion and Suggestion: Conclusion should summarize your main arguments and please do not open any new arguments in the conclusion. Suggestion should be supported with feasible reasons and justifications</a:t>
            </a:r>
          </a:p>
          <a:p>
            <a:pPr marL="45720" indent="0">
              <a:buNone/>
            </a:pPr>
            <a:r>
              <a:rPr lang="en-US" sz="2400" b="1" dirty="0" smtClean="0"/>
              <a:t>Please </a:t>
            </a:r>
            <a:r>
              <a:rPr lang="en-US" sz="2400" b="1" dirty="0"/>
              <a:t>note </a:t>
            </a:r>
            <a:r>
              <a:rPr lang="en-US" sz="2400" dirty="0"/>
              <a:t>that these chapters are a tentative outline in order to give the researcher an</a:t>
            </a:r>
            <a:r>
              <a:rPr lang="en-US" sz="2400" b="1" dirty="0"/>
              <a:t> </a:t>
            </a:r>
            <a:r>
              <a:rPr lang="en-US" sz="2400" dirty="0"/>
              <a:t>idea. Barring the first and the last chapter, the researcher is free to change the above mentioned </a:t>
            </a:r>
            <a:r>
              <a:rPr lang="en-US" sz="2400" dirty="0" err="1"/>
              <a:t>chapterization</a:t>
            </a:r>
            <a:r>
              <a:rPr lang="en-US" sz="2400" dirty="0"/>
              <a:t> depending upon the requirement of the research topic.</a:t>
            </a:r>
          </a:p>
          <a:p>
            <a:pPr marL="45720" indent="0">
              <a:buNone/>
            </a:pPr>
            <a:endParaRPr lang="en-GB"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16</a:t>
            </a:fld>
            <a:endParaRPr lang="en-US" dirty="0"/>
          </a:p>
        </p:txBody>
      </p:sp>
    </p:spTree>
    <p:extLst>
      <p:ext uri="{BB962C8B-B14F-4D97-AF65-F5344CB8AC3E}">
        <p14:creationId xmlns:p14="http://schemas.microsoft.com/office/powerpoint/2010/main" val="880696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471" y="146957"/>
            <a:ext cx="10110549" cy="565298"/>
          </a:xfrm>
        </p:spPr>
        <p:txBody>
          <a:bodyPr>
            <a:normAutofit/>
          </a:bodyPr>
          <a:lstStyle/>
          <a:p>
            <a:r>
              <a:rPr lang="en-US" sz="2800" dirty="0" smtClean="0">
                <a:effectLst/>
              </a:rPr>
              <a:t>9. Footnotes </a:t>
            </a:r>
            <a:r>
              <a:rPr lang="en-US" sz="2800" dirty="0">
                <a:effectLst/>
              </a:rPr>
              <a:t>and Bibliography </a:t>
            </a:r>
            <a:r>
              <a:rPr lang="en-US" sz="2800" dirty="0" smtClean="0">
                <a:effectLst/>
              </a:rPr>
              <a:t>:</a:t>
            </a:r>
            <a:endParaRPr lang="en-GB" sz="2800" dirty="0"/>
          </a:p>
        </p:txBody>
      </p:sp>
      <p:sp>
        <p:nvSpPr>
          <p:cNvPr id="3" name="Content Placeholder 2"/>
          <p:cNvSpPr>
            <a:spLocks noGrp="1"/>
          </p:cNvSpPr>
          <p:nvPr>
            <p:ph idx="1"/>
          </p:nvPr>
        </p:nvSpPr>
        <p:spPr>
          <a:xfrm>
            <a:off x="547007" y="914399"/>
            <a:ext cx="10931979" cy="5316279"/>
          </a:xfrm>
        </p:spPr>
        <p:txBody>
          <a:bodyPr/>
          <a:lstStyle/>
          <a:p>
            <a:endParaRPr lang="en-GB" dirty="0" smtClean="0"/>
          </a:p>
          <a:p>
            <a:pPr lvl="0"/>
            <a:r>
              <a:rPr lang="en-US" sz="3200" dirty="0"/>
              <a:t>Footnotes should be</a:t>
            </a:r>
            <a:r>
              <a:rPr lang="en-US" sz="3200" b="1" dirty="0"/>
              <a:t> </a:t>
            </a:r>
            <a:r>
              <a:rPr lang="en-US" sz="3200" dirty="0"/>
              <a:t>placed at the end of the page. </a:t>
            </a:r>
          </a:p>
          <a:p>
            <a:pPr lvl="0"/>
            <a:r>
              <a:rPr lang="en-US" sz="3200" dirty="0"/>
              <a:t>Bibliography should come at the end of the Project Works. </a:t>
            </a:r>
          </a:p>
          <a:p>
            <a:endParaRPr lang="en-GB"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17</a:t>
            </a:fld>
            <a:endParaRPr lang="en-US" dirty="0"/>
          </a:p>
        </p:txBody>
      </p:sp>
    </p:spTree>
    <p:extLst>
      <p:ext uri="{BB962C8B-B14F-4D97-AF65-F5344CB8AC3E}">
        <p14:creationId xmlns:p14="http://schemas.microsoft.com/office/powerpoint/2010/main" val="3278989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effectLst/>
              </a:rPr>
              <a:t>FORMAT FOR FOOTNOTES</a:t>
            </a:r>
            <a:r>
              <a:rPr lang="en-US" dirty="0">
                <a:effectLst/>
              </a:rPr>
              <a:t/>
            </a:r>
            <a:br>
              <a:rPr lang="en-US" dirty="0">
                <a:effectLst/>
              </a:rPr>
            </a:br>
            <a:endParaRPr lang="en-US" dirty="0"/>
          </a:p>
        </p:txBody>
      </p:sp>
      <p:sp>
        <p:nvSpPr>
          <p:cNvPr id="3" name="Content Placeholder 2"/>
          <p:cNvSpPr>
            <a:spLocks noGrp="1"/>
          </p:cNvSpPr>
          <p:nvPr>
            <p:ph idx="1"/>
          </p:nvPr>
        </p:nvSpPr>
        <p:spPr>
          <a:xfrm>
            <a:off x="1295399" y="1132764"/>
            <a:ext cx="9622809" cy="5022376"/>
          </a:xfrm>
        </p:spPr>
        <p:txBody>
          <a:bodyPr>
            <a:normAutofit fontScale="92500" lnSpcReduction="20000"/>
          </a:bodyPr>
          <a:lstStyle/>
          <a:p>
            <a:pPr lvl="0"/>
            <a:r>
              <a:rPr lang="en-US" b="1" u="sng" dirty="0"/>
              <a:t>CITATION OF BOOK AUTHORED: </a:t>
            </a:r>
            <a:endParaRPr lang="en-US" b="1" dirty="0"/>
          </a:p>
          <a:p>
            <a:pPr lvl="0"/>
            <a:r>
              <a:rPr lang="en-US" b="1" dirty="0"/>
              <a:t>Book by Single Author</a:t>
            </a:r>
            <a:r>
              <a:rPr lang="en-US" dirty="0"/>
              <a:t>: Name of the author, Title of the book, No. of edition Year of edition, Page no.</a:t>
            </a:r>
          </a:p>
          <a:p>
            <a:r>
              <a:rPr lang="en-US" dirty="0" err="1"/>
              <a:t>Eg</a:t>
            </a:r>
            <a:r>
              <a:rPr lang="en-US" dirty="0"/>
              <a:t>: V. </a:t>
            </a:r>
            <a:r>
              <a:rPr lang="en-US" dirty="0" err="1"/>
              <a:t>Balakista</a:t>
            </a:r>
            <a:r>
              <a:rPr lang="en-US" dirty="0"/>
              <a:t> Reddy, “EMERGING TRENDS IN AIR AND SPACE LAW”, 1st ed. 2007, p. 109</a:t>
            </a:r>
            <a:r>
              <a:rPr lang="en-US" dirty="0" smtClean="0"/>
              <a:t>.</a:t>
            </a:r>
          </a:p>
          <a:p>
            <a:pPr marL="45720" indent="0">
              <a:buNone/>
            </a:pPr>
            <a:endParaRPr lang="en-US" dirty="0"/>
          </a:p>
          <a:p>
            <a:pPr lvl="0"/>
            <a:r>
              <a:rPr lang="en-US" b="1" dirty="0"/>
              <a:t>Book by Two Authors:</a:t>
            </a:r>
            <a:r>
              <a:rPr lang="en-US" dirty="0"/>
              <a:t> Name of the authors, Title of the book, No. of edition Year of edition, Page no.</a:t>
            </a:r>
          </a:p>
          <a:p>
            <a:r>
              <a:rPr lang="en-US" dirty="0" err="1"/>
              <a:t>Eg</a:t>
            </a:r>
            <a:r>
              <a:rPr lang="en-US" dirty="0"/>
              <a:t>: Paul B. Larsen and Francis </a:t>
            </a:r>
            <a:r>
              <a:rPr lang="en-US" dirty="0" err="1"/>
              <a:t>Lyall</a:t>
            </a:r>
            <a:r>
              <a:rPr lang="en-US" dirty="0"/>
              <a:t>, SPACE LAW: A TREATISE, 1st ed. 2009, pp. 209-210</a:t>
            </a:r>
          </a:p>
          <a:p>
            <a:pPr marL="45720" indent="0">
              <a:buNone/>
            </a:pPr>
            <a:endParaRPr lang="en-US" dirty="0"/>
          </a:p>
          <a:p>
            <a:pPr lvl="0"/>
            <a:r>
              <a:rPr lang="en-US" b="1" dirty="0"/>
              <a:t>Book by Multiple Authors</a:t>
            </a:r>
            <a:r>
              <a:rPr lang="en-US" dirty="0"/>
              <a:t>: Name of the authors (the first one) et al., Title of the book, No. of edition Year of edition, Page no.</a:t>
            </a:r>
          </a:p>
          <a:p>
            <a:r>
              <a:rPr lang="en-US" dirty="0" err="1"/>
              <a:t>Eg</a:t>
            </a:r>
            <a:r>
              <a:rPr lang="en-US" dirty="0"/>
              <a:t>: S. Bhatt et al., AIR LAW AND POLICY IN INDIA, 1st ed. 1997, p. 154.</a:t>
            </a:r>
          </a:p>
          <a:p>
            <a:r>
              <a:rPr lang="en-US" dirty="0"/>
              <a:t> </a:t>
            </a:r>
          </a:p>
          <a:p>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18</a:t>
            </a:fld>
            <a:endParaRPr lang="en-US" dirty="0"/>
          </a:p>
        </p:txBody>
      </p:sp>
    </p:spTree>
    <p:extLst>
      <p:ext uri="{BB962C8B-B14F-4D97-AF65-F5344CB8AC3E}">
        <p14:creationId xmlns:p14="http://schemas.microsoft.com/office/powerpoint/2010/main" val="1383111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81000"/>
            <a:ext cx="9601200" cy="192206"/>
          </a:xfrm>
        </p:spPr>
        <p:txBody>
          <a:bodyPr>
            <a:normAutofit fontScale="90000"/>
          </a:bodyPr>
          <a:lstStyle/>
          <a:p>
            <a:endParaRPr lang="en-US" dirty="0"/>
          </a:p>
        </p:txBody>
      </p:sp>
      <p:sp>
        <p:nvSpPr>
          <p:cNvPr id="3" name="Content Placeholder 2"/>
          <p:cNvSpPr>
            <a:spLocks noGrp="1"/>
          </p:cNvSpPr>
          <p:nvPr>
            <p:ph idx="1"/>
          </p:nvPr>
        </p:nvSpPr>
        <p:spPr>
          <a:xfrm>
            <a:off x="1295400" y="641445"/>
            <a:ext cx="10223310" cy="5718411"/>
          </a:xfrm>
        </p:spPr>
        <p:txBody>
          <a:bodyPr>
            <a:normAutofit/>
          </a:bodyPr>
          <a:lstStyle/>
          <a:p>
            <a:pPr lvl="0"/>
            <a:r>
              <a:rPr lang="en-US" sz="2600" b="1" u="sng" dirty="0"/>
              <a:t>CITATION OF A BOOK EDITED</a:t>
            </a:r>
            <a:endParaRPr lang="en-US" sz="2600" b="1" dirty="0"/>
          </a:p>
          <a:p>
            <a:pPr lvl="0"/>
            <a:r>
              <a:rPr lang="en-US" b="1" dirty="0"/>
              <a:t>Book Edited by Single Author</a:t>
            </a:r>
            <a:r>
              <a:rPr lang="en-US" dirty="0"/>
              <a:t>: Name of the editor (ed.), Title of the book, No. of edition Year of edition, Page no.</a:t>
            </a:r>
          </a:p>
          <a:p>
            <a:r>
              <a:rPr lang="en-US" dirty="0" err="1"/>
              <a:t>Eg</a:t>
            </a:r>
            <a:r>
              <a:rPr lang="en-US" dirty="0"/>
              <a:t>: Stephan Hobe (ed.), PIONEERS OF SPACE LAW, 1st ed. 2013, p. 45</a:t>
            </a:r>
            <a:r>
              <a:rPr lang="en-US" dirty="0" smtClean="0"/>
              <a:t>.</a:t>
            </a:r>
            <a:r>
              <a:rPr lang="en-US" dirty="0"/>
              <a:t> </a:t>
            </a:r>
          </a:p>
          <a:p>
            <a:pPr lvl="0"/>
            <a:r>
              <a:rPr lang="en-US" b="1" dirty="0"/>
              <a:t>Book Edited by Two Authors: </a:t>
            </a:r>
            <a:r>
              <a:rPr lang="en-US" dirty="0"/>
              <a:t>Name of the editors (eds.), Title of the book, No. of edition Year of edition, Page no.</a:t>
            </a:r>
          </a:p>
          <a:p>
            <a:r>
              <a:rPr lang="en-US" dirty="0" err="1"/>
              <a:t>Eg</a:t>
            </a:r>
            <a:r>
              <a:rPr lang="en-US" dirty="0"/>
              <a:t>: V. </a:t>
            </a:r>
            <a:r>
              <a:rPr lang="en-US" dirty="0" err="1"/>
              <a:t>Balakista</a:t>
            </a:r>
            <a:r>
              <a:rPr lang="en-US" dirty="0"/>
              <a:t> Reddy and Rahul J. </a:t>
            </a:r>
            <a:r>
              <a:rPr lang="en-US" dirty="0" err="1"/>
              <a:t>Nikam</a:t>
            </a:r>
            <a:r>
              <a:rPr lang="en-US" dirty="0"/>
              <a:t> (eds.), SPACE LAW AND CONTEMPORARY ISSUES : PERSPECTIVES ON ASIA-PACIFIC REGION, 1st ed. 2004, p. 293</a:t>
            </a:r>
            <a:r>
              <a:rPr lang="en-US" dirty="0" smtClean="0"/>
              <a:t>.</a:t>
            </a:r>
            <a:endParaRPr lang="en-US" dirty="0"/>
          </a:p>
          <a:p>
            <a:pPr lvl="0"/>
            <a:r>
              <a:rPr lang="en-US" b="1" dirty="0"/>
              <a:t>Book Edited by Multiple Authors: </a:t>
            </a:r>
            <a:r>
              <a:rPr lang="en-US" dirty="0"/>
              <a:t>Name of the editors (the first one only) et al. (eds.), Title of the book, No. of edition Year of edition, Page no.</a:t>
            </a:r>
          </a:p>
          <a:p>
            <a:r>
              <a:rPr lang="en-US" dirty="0" err="1"/>
              <a:t>Eg</a:t>
            </a:r>
            <a:r>
              <a:rPr lang="en-US" dirty="0"/>
              <a:t>: Christopher </a:t>
            </a:r>
            <a:r>
              <a:rPr lang="en-US" dirty="0" err="1"/>
              <a:t>Drax</a:t>
            </a:r>
            <a:r>
              <a:rPr lang="en-US" dirty="0"/>
              <a:t> et al. (eds.), AVIATION RISK AND SAFETY MANAGEMENT : METHODS AND APPLICATIONS IN AVIATION ORGANIZATIONS, 1st ed. 2014, p. 356</a:t>
            </a:r>
            <a:r>
              <a:rPr lang="en-US" dirty="0" smtClean="0"/>
              <a:t>.</a:t>
            </a:r>
            <a:endParaRPr lang="en-US" dirty="0"/>
          </a:p>
          <a:p>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19</a:t>
            </a:fld>
            <a:endParaRPr lang="en-US" dirty="0"/>
          </a:p>
        </p:txBody>
      </p:sp>
    </p:spTree>
    <p:extLst>
      <p:ext uri="{BB962C8B-B14F-4D97-AF65-F5344CB8AC3E}">
        <p14:creationId xmlns:p14="http://schemas.microsoft.com/office/powerpoint/2010/main" val="4226493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research</a:t>
            </a:r>
            <a:endParaRPr lang="en-US" dirty="0"/>
          </a:p>
        </p:txBody>
      </p:sp>
      <p:sp>
        <p:nvSpPr>
          <p:cNvPr id="3" name="Content Placeholder 2"/>
          <p:cNvSpPr>
            <a:spLocks noGrp="1"/>
          </p:cNvSpPr>
          <p:nvPr>
            <p:ph idx="1"/>
          </p:nvPr>
        </p:nvSpPr>
        <p:spPr/>
        <p:txBody>
          <a:bodyPr>
            <a:normAutofit/>
          </a:bodyPr>
          <a:lstStyle/>
          <a:p>
            <a:pPr algn="just"/>
            <a:r>
              <a:rPr lang="en-US" sz="2400" dirty="0" smtClean="0"/>
              <a:t>Search for Knowledge</a:t>
            </a:r>
          </a:p>
          <a:p>
            <a:pPr algn="just"/>
            <a:r>
              <a:rPr lang="en-US" sz="2400" dirty="0" smtClean="0"/>
              <a:t>A careful investigation of inquiry specially through search for new fact in any branch of knowledge.</a:t>
            </a:r>
          </a:p>
          <a:p>
            <a:pPr algn="just"/>
            <a:r>
              <a:rPr lang="en-US" sz="2400" dirty="0" smtClean="0"/>
              <a:t>Research comprises defining and redefining problems, formulating hypothesis or suggested solutions; collecting, organizing and evaluation data; making deductions and researching conclusions; and at last carefully testing the conclusions to determine whether they fit the formulating hypothesis.</a:t>
            </a:r>
            <a:endParaRPr lang="en-US" sz="2400"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2</a:t>
            </a:fld>
            <a:endParaRPr lang="en-US" dirty="0"/>
          </a:p>
        </p:txBody>
      </p:sp>
    </p:spTree>
    <p:extLst>
      <p:ext uri="{BB962C8B-B14F-4D97-AF65-F5344CB8AC3E}">
        <p14:creationId xmlns:p14="http://schemas.microsoft.com/office/powerpoint/2010/main" val="2629338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295400" y="335281"/>
            <a:ext cx="9601200" cy="45719"/>
          </a:xfrm>
        </p:spPr>
        <p:txBody>
          <a:bodyPr>
            <a:normAutofit fontScale="90000"/>
          </a:bodyPr>
          <a:lstStyle/>
          <a:p>
            <a:endParaRPr lang="en-US" dirty="0"/>
          </a:p>
        </p:txBody>
      </p:sp>
      <p:sp>
        <p:nvSpPr>
          <p:cNvPr id="3" name="Content Placeholder 2"/>
          <p:cNvSpPr>
            <a:spLocks noGrp="1"/>
          </p:cNvSpPr>
          <p:nvPr>
            <p:ph idx="1"/>
          </p:nvPr>
        </p:nvSpPr>
        <p:spPr>
          <a:xfrm>
            <a:off x="1295400" y="914400"/>
            <a:ext cx="10114128" cy="5029200"/>
          </a:xfrm>
        </p:spPr>
        <p:txBody>
          <a:bodyPr>
            <a:normAutofit lnSpcReduction="10000"/>
          </a:bodyPr>
          <a:lstStyle/>
          <a:p>
            <a:pPr lvl="0" algn="just"/>
            <a:r>
              <a:rPr lang="en-US" sz="2400" b="1" u="sng" dirty="0"/>
              <a:t>ARTICLES PUBLISHED IN THE JOURNAL</a:t>
            </a:r>
            <a:endParaRPr lang="en-US" sz="2400" b="1" dirty="0"/>
          </a:p>
          <a:p>
            <a:pPr lvl="0" algn="just"/>
            <a:r>
              <a:rPr lang="en-US" sz="2400" dirty="0"/>
              <a:t>Name of the Researcher (author of the article), Title of the article, Vol. no. of the Journal, Part no. of the Journal (if any), Name/Title of the Journal, Year of Publication, Page no.</a:t>
            </a:r>
          </a:p>
          <a:p>
            <a:pPr algn="just"/>
            <a:r>
              <a:rPr lang="en-US" sz="2400" dirty="0" err="1"/>
              <a:t>Eg</a:t>
            </a:r>
            <a:r>
              <a:rPr lang="en-US" sz="2400" dirty="0"/>
              <a:t>: </a:t>
            </a:r>
            <a:r>
              <a:rPr lang="en-US" sz="2400" dirty="0" err="1"/>
              <a:t>Archana</a:t>
            </a:r>
            <a:r>
              <a:rPr lang="en-US" sz="2400" dirty="0"/>
              <a:t> </a:t>
            </a:r>
            <a:r>
              <a:rPr lang="en-US" sz="2400" dirty="0" err="1"/>
              <a:t>Parashar</a:t>
            </a:r>
            <a:r>
              <a:rPr lang="en-US" sz="2400" dirty="0"/>
              <a:t>, “Welfare of the Child in Family Laws-India and Australia”, 1NLR 2003, p. 49</a:t>
            </a:r>
            <a:r>
              <a:rPr lang="en-US" sz="2400" dirty="0" smtClean="0"/>
              <a:t>.</a:t>
            </a:r>
            <a:endParaRPr lang="en-US" sz="2400" dirty="0"/>
          </a:p>
          <a:p>
            <a:pPr lvl="0" algn="just"/>
            <a:r>
              <a:rPr lang="en-US" sz="2400" b="1" u="sng" dirty="0"/>
              <a:t>ARTICLE PUBLISHED IN A BOOK EDITED:</a:t>
            </a:r>
            <a:endParaRPr lang="en-US" sz="2400" b="1" dirty="0"/>
          </a:p>
          <a:p>
            <a:pPr lvl="0" algn="just"/>
            <a:r>
              <a:rPr lang="en-US" sz="2400" dirty="0"/>
              <a:t>Name of the author of the article, Title of the article, Name of the editor (ed.), Title of the Book, No. of edition, Year of Publication, Page no.</a:t>
            </a:r>
          </a:p>
          <a:p>
            <a:pPr algn="just"/>
            <a:r>
              <a:rPr lang="en-US" sz="2400" dirty="0" err="1"/>
              <a:t>Eg</a:t>
            </a:r>
            <a:r>
              <a:rPr lang="en-US" sz="2400" dirty="0"/>
              <a:t>: Elizabeth S. Scott, "Marital Commitment and the Legal Regulation of Divorce", Antony W Dunes (ed.), THE LAW AND ECONOMICS OF MARRIAGE AND DIVORCE, 1st ed. 2002, p. 35.</a:t>
            </a:r>
          </a:p>
          <a:p>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20</a:t>
            </a:fld>
            <a:endParaRPr lang="en-US" dirty="0"/>
          </a:p>
        </p:txBody>
      </p:sp>
    </p:spTree>
    <p:extLst>
      <p:ext uri="{BB962C8B-B14F-4D97-AF65-F5344CB8AC3E}">
        <p14:creationId xmlns:p14="http://schemas.microsoft.com/office/powerpoint/2010/main" val="1900739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295400" y="0"/>
            <a:ext cx="9601200" cy="122830"/>
          </a:xfrm>
        </p:spPr>
        <p:txBody>
          <a:bodyPr>
            <a:normAutofit fontScale="90000"/>
          </a:bodyPr>
          <a:lstStyle/>
          <a:p>
            <a:endParaRPr lang="en-US"/>
          </a:p>
        </p:txBody>
      </p:sp>
      <p:sp>
        <p:nvSpPr>
          <p:cNvPr id="3" name="Content Placeholder 2"/>
          <p:cNvSpPr>
            <a:spLocks noGrp="1"/>
          </p:cNvSpPr>
          <p:nvPr>
            <p:ph idx="1"/>
          </p:nvPr>
        </p:nvSpPr>
        <p:spPr>
          <a:xfrm>
            <a:off x="1295400" y="423081"/>
            <a:ext cx="10004946" cy="5520519"/>
          </a:xfrm>
        </p:spPr>
        <p:txBody>
          <a:bodyPr>
            <a:normAutofit fontScale="92500" lnSpcReduction="20000"/>
          </a:bodyPr>
          <a:lstStyle/>
          <a:p>
            <a:pPr lvl="0"/>
            <a:r>
              <a:rPr lang="en-US" b="1" u="sng" dirty="0"/>
              <a:t>CITATION OF A PAPER/ ARTICLE PUBLISHED IN A LAW/CASE REPORTER</a:t>
            </a:r>
            <a:endParaRPr lang="en-US" b="1" dirty="0"/>
          </a:p>
          <a:p>
            <a:pPr lvl="0"/>
            <a:r>
              <a:rPr lang="en-US" dirty="0"/>
              <a:t>Name of the Researcher (author of the article), Title of the article, Name / Title of the Journal, Year of Publication, title of the section of the Reporter, Page no.</a:t>
            </a:r>
          </a:p>
          <a:p>
            <a:r>
              <a:rPr lang="en-US" dirty="0" err="1"/>
              <a:t>Eg</a:t>
            </a:r>
            <a:r>
              <a:rPr lang="en-US" dirty="0"/>
              <a:t>: </a:t>
            </a:r>
            <a:r>
              <a:rPr lang="en-US" dirty="0" err="1"/>
              <a:t>Manoj</a:t>
            </a:r>
            <a:r>
              <a:rPr lang="en-US" dirty="0"/>
              <a:t> Kumar Sharma, “Right to Health and Care as a Fundamental Right”, AIR 2005 Journal </a:t>
            </a:r>
            <a:r>
              <a:rPr lang="en-US" dirty="0" smtClean="0"/>
              <a:t>255</a:t>
            </a:r>
            <a:endParaRPr lang="en-US" dirty="0"/>
          </a:p>
          <a:p>
            <a:pPr lvl="0"/>
            <a:r>
              <a:rPr lang="en-US" b="1" u="sng" dirty="0"/>
              <a:t>INTERNET METHOD OF CITATION</a:t>
            </a:r>
            <a:endParaRPr lang="en-US" b="1" dirty="0"/>
          </a:p>
          <a:p>
            <a:pPr lvl="0"/>
            <a:r>
              <a:rPr lang="en-US" dirty="0"/>
              <a:t>Name of the Author, Title of the Book, No of edition year of edition, page number, URL address, Last Visited</a:t>
            </a:r>
          </a:p>
          <a:p>
            <a:r>
              <a:rPr lang="en-US" dirty="0" err="1"/>
              <a:t>Eg</a:t>
            </a:r>
            <a:r>
              <a:rPr lang="en-US" dirty="0"/>
              <a:t>: Lon Fuller, MORALITY OF LAW, 1st ed. 1998, p. 89, </a:t>
            </a:r>
            <a:r>
              <a:rPr lang="en-US" u="sng" dirty="0">
                <a:hlinkClick r:id="rId2"/>
              </a:rPr>
              <a:t>http://www.cac.psu.edu/jbe/twocot.html</a:t>
            </a:r>
            <a:r>
              <a:rPr lang="en-US" u="sng" dirty="0"/>
              <a:t>, </a:t>
            </a:r>
            <a:r>
              <a:rPr lang="en-US" dirty="0"/>
              <a:t>(Last Visited July 29, 2014</a:t>
            </a:r>
            <a:r>
              <a:rPr lang="en-US" dirty="0" smtClean="0"/>
              <a:t>)</a:t>
            </a:r>
            <a:endParaRPr lang="en-US" dirty="0"/>
          </a:p>
          <a:p>
            <a:pPr lvl="0"/>
            <a:r>
              <a:rPr lang="en-US" b="1" u="sng" dirty="0"/>
              <a:t>UNPUBLISHED RESEARCH WORK</a:t>
            </a:r>
            <a:endParaRPr lang="en-US" b="1" dirty="0"/>
          </a:p>
          <a:p>
            <a:pPr lvl="0"/>
            <a:r>
              <a:rPr lang="en-US" dirty="0" err="1"/>
              <a:t>Ajai</a:t>
            </a:r>
            <a:r>
              <a:rPr lang="en-US" dirty="0"/>
              <a:t> Kumar, “Changing Attitude Towards Marriage Under Various Personal Laws in India: A Socio-Legal Study”, (2001), (Unpublished Ph.D. thesis, M.D. University, </a:t>
            </a:r>
            <a:r>
              <a:rPr lang="en-US" dirty="0" err="1"/>
              <a:t>Rohtak</a:t>
            </a:r>
            <a:r>
              <a:rPr lang="en-US" dirty="0"/>
              <a:t>), p. </a:t>
            </a:r>
            <a:r>
              <a:rPr lang="en-US" dirty="0" smtClean="0"/>
              <a:t>116</a:t>
            </a:r>
            <a:endParaRPr lang="en-US" dirty="0"/>
          </a:p>
          <a:p>
            <a:pPr lvl="0"/>
            <a:r>
              <a:rPr lang="en-US" b="1" u="sng" dirty="0"/>
              <a:t>INTERVIEW</a:t>
            </a:r>
            <a:endParaRPr lang="en-US" b="1" dirty="0"/>
          </a:p>
          <a:p>
            <a:r>
              <a:rPr lang="en-US" dirty="0"/>
              <a:t>Interview </a:t>
            </a:r>
            <a:r>
              <a:rPr lang="en-US" dirty="0" smtClean="0"/>
              <a:t>with Prof. P.V. </a:t>
            </a:r>
            <a:r>
              <a:rPr lang="en-US" dirty="0" err="1" smtClean="0"/>
              <a:t>Rao</a:t>
            </a:r>
            <a:r>
              <a:rPr lang="en-US" dirty="0" smtClean="0"/>
              <a:t>, Maritime Law &amp; International Law (Sept</a:t>
            </a:r>
            <a:r>
              <a:rPr lang="en-US" dirty="0"/>
              <a:t>. </a:t>
            </a:r>
            <a:r>
              <a:rPr lang="en-US" dirty="0" smtClean="0"/>
              <a:t>16, 2019)</a:t>
            </a:r>
            <a:endParaRPr lang="en-US" dirty="0"/>
          </a:p>
          <a:p>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21</a:t>
            </a:fld>
            <a:endParaRPr lang="en-US" dirty="0"/>
          </a:p>
        </p:txBody>
      </p:sp>
    </p:spTree>
    <p:extLst>
      <p:ext uri="{BB962C8B-B14F-4D97-AF65-F5344CB8AC3E}">
        <p14:creationId xmlns:p14="http://schemas.microsoft.com/office/powerpoint/2010/main" val="2797014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78981"/>
            <a:ext cx="11086657" cy="586563"/>
          </a:xfrm>
        </p:spPr>
        <p:txBody>
          <a:bodyPr/>
          <a:lstStyle/>
          <a:p>
            <a:r>
              <a:rPr lang="en-US" dirty="0" smtClean="0">
                <a:effectLst/>
              </a:rPr>
              <a:t>10. Main Text &amp; </a:t>
            </a:r>
            <a:r>
              <a:rPr lang="en-US" dirty="0">
                <a:effectLst/>
              </a:rPr>
              <a:t>Chapter Heading</a:t>
            </a:r>
            <a:endParaRPr lang="en-GB" dirty="0"/>
          </a:p>
        </p:txBody>
      </p:sp>
      <p:sp>
        <p:nvSpPr>
          <p:cNvPr id="3" name="Content Placeholder 2"/>
          <p:cNvSpPr>
            <a:spLocks noGrp="1"/>
          </p:cNvSpPr>
          <p:nvPr>
            <p:ph idx="1"/>
          </p:nvPr>
        </p:nvSpPr>
        <p:spPr>
          <a:xfrm>
            <a:off x="571500" y="1105786"/>
            <a:ext cx="11054443" cy="4315300"/>
          </a:xfrm>
        </p:spPr>
        <p:txBody>
          <a:bodyPr>
            <a:noAutofit/>
          </a:bodyPr>
          <a:lstStyle/>
          <a:p>
            <a:pPr lvl="0"/>
            <a:r>
              <a:rPr lang="en-US" sz="3200" b="1" dirty="0"/>
              <a:t>Main Text</a:t>
            </a:r>
            <a:r>
              <a:rPr lang="en-US" sz="3200" dirty="0"/>
              <a:t>: Font: Times New Roman, Size: 12, Spacing: 1.5, Alignment: Justified.</a:t>
            </a:r>
          </a:p>
          <a:p>
            <a:endParaRPr lang="en-US" sz="3200" dirty="0"/>
          </a:p>
          <a:p>
            <a:r>
              <a:rPr lang="en-US" sz="3200" b="1" dirty="0"/>
              <a:t>Chapter Heading: </a:t>
            </a:r>
            <a:r>
              <a:rPr lang="en-US" sz="3200" dirty="0"/>
              <a:t>Times New Roman, Size: 12, Spacing 1.15, Alignment: Justified.</a:t>
            </a:r>
          </a:p>
          <a:p>
            <a:pPr algn="just"/>
            <a:endParaRPr lang="en-GB" sz="2600"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22</a:t>
            </a:fld>
            <a:endParaRPr lang="en-US" dirty="0"/>
          </a:p>
        </p:txBody>
      </p:sp>
    </p:spTree>
    <p:extLst>
      <p:ext uri="{BB962C8B-B14F-4D97-AF65-F5344CB8AC3E}">
        <p14:creationId xmlns:p14="http://schemas.microsoft.com/office/powerpoint/2010/main" val="843111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136" y="187780"/>
            <a:ext cx="9601200" cy="604156"/>
          </a:xfrm>
        </p:spPr>
        <p:txBody>
          <a:bodyPr>
            <a:normAutofit/>
          </a:bodyPr>
          <a:lstStyle/>
          <a:p>
            <a:r>
              <a:rPr lang="en-US" dirty="0" smtClean="0"/>
              <a:t>11. Word </a:t>
            </a:r>
            <a:r>
              <a:rPr lang="en-US" dirty="0"/>
              <a:t>Limit of Final Project </a:t>
            </a:r>
            <a:r>
              <a:rPr lang="en-US" dirty="0" smtClean="0"/>
              <a:t>Work:</a:t>
            </a:r>
            <a:endParaRPr lang="en-GB" dirty="0"/>
          </a:p>
        </p:txBody>
      </p:sp>
      <p:sp>
        <p:nvSpPr>
          <p:cNvPr id="3" name="Content Placeholder 2"/>
          <p:cNvSpPr>
            <a:spLocks noGrp="1"/>
          </p:cNvSpPr>
          <p:nvPr>
            <p:ph idx="1"/>
          </p:nvPr>
        </p:nvSpPr>
        <p:spPr>
          <a:xfrm>
            <a:off x="187778" y="948050"/>
            <a:ext cx="11381015" cy="5097294"/>
          </a:xfrm>
        </p:spPr>
        <p:txBody>
          <a:bodyPr>
            <a:normAutofit/>
          </a:bodyPr>
          <a:lstStyle/>
          <a:p>
            <a:pPr lvl="0"/>
            <a:r>
              <a:rPr lang="en-US" sz="3200" b="1" dirty="0"/>
              <a:t>Word Limit of Final Project Work: </a:t>
            </a:r>
            <a:r>
              <a:rPr lang="en-US" sz="3200" dirty="0"/>
              <a:t> Around 4000-5000 words  (20-25 pages.)</a:t>
            </a:r>
          </a:p>
          <a:p>
            <a:endParaRPr lang="en-US" sz="3200" dirty="0"/>
          </a:p>
          <a:p>
            <a:endParaRPr lang="en-GB"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23</a:t>
            </a:fld>
            <a:endParaRPr lang="en-US" dirty="0"/>
          </a:p>
        </p:txBody>
      </p:sp>
      <p:sp>
        <p:nvSpPr>
          <p:cNvPr id="7" name="Title 1"/>
          <p:cNvSpPr txBox="1">
            <a:spLocks/>
          </p:cNvSpPr>
          <p:nvPr/>
        </p:nvSpPr>
        <p:spPr>
          <a:xfrm>
            <a:off x="549729" y="2307773"/>
            <a:ext cx="9601200" cy="188050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kern="1200" cap="all"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lvl="0"/>
            <a:r>
              <a:rPr lang="en-US" dirty="0" smtClean="0"/>
              <a:t>12. </a:t>
            </a:r>
            <a:r>
              <a:rPr lang="en-US" sz="2800" dirty="0"/>
              <a:t>Please provide your own interpretation and analysis of the topics that have been allotted to you, for your research Project Work.</a:t>
            </a:r>
          </a:p>
        </p:txBody>
      </p:sp>
    </p:spTree>
    <p:extLst>
      <p:ext uri="{BB962C8B-B14F-4D97-AF65-F5344CB8AC3E}">
        <p14:creationId xmlns:p14="http://schemas.microsoft.com/office/powerpoint/2010/main" val="931854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764" y="114299"/>
            <a:ext cx="6627565" cy="669472"/>
          </a:xfrm>
        </p:spPr>
        <p:txBody>
          <a:bodyPr>
            <a:normAutofit/>
          </a:bodyPr>
          <a:lstStyle/>
          <a:p>
            <a:r>
              <a:rPr lang="en-US" dirty="0" smtClean="0">
                <a:effectLst/>
              </a:rPr>
              <a:t>13. Check </a:t>
            </a:r>
            <a:r>
              <a:rPr lang="en-US" dirty="0">
                <a:effectLst/>
              </a:rPr>
              <a:t>List for </a:t>
            </a:r>
            <a:r>
              <a:rPr lang="en-US" dirty="0" smtClean="0">
                <a:effectLst/>
              </a:rPr>
              <a:t>Researcher:</a:t>
            </a:r>
            <a:endParaRPr lang="en-GB" dirty="0"/>
          </a:p>
        </p:txBody>
      </p:sp>
      <p:sp>
        <p:nvSpPr>
          <p:cNvPr id="3" name="Content Placeholder 2"/>
          <p:cNvSpPr>
            <a:spLocks noGrp="1"/>
          </p:cNvSpPr>
          <p:nvPr>
            <p:ph idx="1"/>
          </p:nvPr>
        </p:nvSpPr>
        <p:spPr>
          <a:xfrm>
            <a:off x="89807" y="824593"/>
            <a:ext cx="12102192" cy="5119007"/>
          </a:xfrm>
        </p:spPr>
        <p:txBody>
          <a:bodyPr>
            <a:normAutofit lnSpcReduction="10000"/>
          </a:bodyPr>
          <a:lstStyle/>
          <a:p>
            <a:pPr marL="45720" lvl="0" indent="0">
              <a:buNone/>
            </a:pPr>
            <a:r>
              <a:rPr lang="en-US" sz="3800" dirty="0" smtClean="0"/>
              <a:t>Before </a:t>
            </a:r>
            <a:r>
              <a:rPr lang="en-US" sz="3800" dirty="0"/>
              <a:t>making the final submission the researcher must</a:t>
            </a:r>
            <a:r>
              <a:rPr lang="en-US" sz="3800" b="1" dirty="0"/>
              <a:t> </a:t>
            </a:r>
            <a:r>
              <a:rPr lang="en-US" sz="3800" dirty="0"/>
              <a:t>check whether their Project Work  has achieved the following:</a:t>
            </a:r>
          </a:p>
          <a:p>
            <a:pPr lvl="1"/>
            <a:r>
              <a:rPr lang="en-US" sz="3800" dirty="0" smtClean="0"/>
              <a:t>Does </a:t>
            </a:r>
            <a:r>
              <a:rPr lang="en-US" sz="3800" dirty="0"/>
              <a:t>the research work developed a new concept? Is it original</a:t>
            </a:r>
            <a:r>
              <a:rPr lang="en-US" sz="3800" dirty="0" smtClean="0"/>
              <a:t>?</a:t>
            </a:r>
            <a:endParaRPr lang="en-US" sz="3800" dirty="0"/>
          </a:p>
          <a:p>
            <a:pPr lvl="1"/>
            <a:r>
              <a:rPr lang="en-US" sz="3800" dirty="0"/>
              <a:t>Is the research methodology appropriate and sound? Is it a new methodology or an improvement over existing methodology</a:t>
            </a:r>
            <a:r>
              <a:rPr lang="en-US" sz="3800" dirty="0" smtClean="0"/>
              <a:t>?</a:t>
            </a:r>
            <a:endParaRPr lang="en-US" sz="3800" dirty="0"/>
          </a:p>
          <a:p>
            <a:pPr lvl="1"/>
            <a:r>
              <a:rPr lang="en-US" sz="3800" dirty="0"/>
              <a:t>Does it present a new solution/analysis to a significant problem</a:t>
            </a:r>
            <a:r>
              <a:rPr lang="en-US" sz="3800" dirty="0" smtClean="0"/>
              <a:t>?</a:t>
            </a:r>
            <a:endParaRPr lang="en-US" sz="3800" dirty="0"/>
          </a:p>
          <a:p>
            <a:pPr algn="just"/>
            <a:endParaRPr lang="en-GB" sz="2600"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24</a:t>
            </a:fld>
            <a:endParaRPr lang="en-US" dirty="0"/>
          </a:p>
        </p:txBody>
      </p:sp>
    </p:spTree>
    <p:extLst>
      <p:ext uri="{BB962C8B-B14F-4D97-AF65-F5344CB8AC3E}">
        <p14:creationId xmlns:p14="http://schemas.microsoft.com/office/powerpoint/2010/main" val="3727782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830" y="179615"/>
            <a:ext cx="7943850" cy="571500"/>
          </a:xfrm>
        </p:spPr>
        <p:txBody>
          <a:bodyPr/>
          <a:lstStyle/>
          <a:p>
            <a:r>
              <a:rPr lang="en-US" dirty="0" smtClean="0">
                <a:effectLst/>
              </a:rPr>
              <a:t>Continued….</a:t>
            </a:r>
            <a:endParaRPr lang="en-GB" dirty="0"/>
          </a:p>
        </p:txBody>
      </p:sp>
      <p:sp>
        <p:nvSpPr>
          <p:cNvPr id="3" name="Content Placeholder 2"/>
          <p:cNvSpPr>
            <a:spLocks noGrp="1"/>
          </p:cNvSpPr>
          <p:nvPr>
            <p:ph idx="1"/>
          </p:nvPr>
        </p:nvSpPr>
        <p:spPr>
          <a:xfrm>
            <a:off x="89807" y="1216478"/>
            <a:ext cx="12102192" cy="4727121"/>
          </a:xfrm>
        </p:spPr>
        <p:txBody>
          <a:bodyPr>
            <a:normAutofit/>
          </a:bodyPr>
          <a:lstStyle/>
          <a:p>
            <a:pPr lvl="1"/>
            <a:r>
              <a:rPr lang="en-US" sz="3800" dirty="0" smtClean="0"/>
              <a:t>Does </a:t>
            </a:r>
            <a:r>
              <a:rPr lang="en-US" sz="3800" dirty="0"/>
              <a:t>it enhance understanding of existing situation / problem or generate new hypotheses or provide directions for future research</a:t>
            </a:r>
            <a:r>
              <a:rPr lang="en-US" sz="3800" dirty="0" smtClean="0"/>
              <a:t>?</a:t>
            </a:r>
            <a:endParaRPr lang="en-US" sz="3800" dirty="0"/>
          </a:p>
          <a:p>
            <a:pPr lvl="1"/>
            <a:r>
              <a:rPr lang="en-US" sz="3800" dirty="0"/>
              <a:t>Does it discuss practical implications and provide a framework to implement suggestions</a:t>
            </a:r>
            <a:r>
              <a:rPr lang="en-US" sz="3800" dirty="0" smtClean="0"/>
              <a:t>?</a:t>
            </a:r>
            <a:endParaRPr lang="en-US" sz="3800" dirty="0"/>
          </a:p>
          <a:p>
            <a:pPr lvl="1"/>
            <a:r>
              <a:rPr lang="en-US" sz="3800" dirty="0"/>
              <a:t>Is the presentation lucid and scholarly</a:t>
            </a:r>
            <a:r>
              <a:rPr lang="en-US" sz="3800" dirty="0" smtClean="0"/>
              <a:t>?</a:t>
            </a:r>
            <a:endParaRPr lang="en-US" sz="3800" dirty="0"/>
          </a:p>
          <a:p>
            <a:pPr lvl="1"/>
            <a:r>
              <a:rPr lang="en-US" sz="3800" dirty="0"/>
              <a:t>Is it a significant contribution?</a:t>
            </a:r>
          </a:p>
          <a:p>
            <a:pPr algn="just"/>
            <a:endParaRPr lang="en-GB" sz="2600"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25</a:t>
            </a:fld>
            <a:endParaRPr lang="en-US" dirty="0"/>
          </a:p>
        </p:txBody>
      </p:sp>
    </p:spTree>
    <p:extLst>
      <p:ext uri="{BB962C8B-B14F-4D97-AF65-F5344CB8AC3E}">
        <p14:creationId xmlns:p14="http://schemas.microsoft.com/office/powerpoint/2010/main" val="2851732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1114" y="400050"/>
            <a:ext cx="10145486" cy="5543550"/>
          </a:xfrm>
        </p:spPr>
        <p:txBody>
          <a:bodyPr>
            <a:normAutofit/>
          </a:bodyPr>
          <a:lstStyle/>
          <a:p>
            <a:pPr marL="502920" lvl="0" indent="-457200">
              <a:buFont typeface="+mj-lt"/>
              <a:buAutoNum type="arabicPeriod" startAt="14"/>
            </a:pPr>
            <a:r>
              <a:rPr lang="en-US" sz="2800" dirty="0"/>
              <a:t>Foreign Words should be italicized. </a:t>
            </a:r>
            <a:r>
              <a:rPr lang="en-US" sz="2800" dirty="0" err="1"/>
              <a:t>Eg</a:t>
            </a:r>
            <a:r>
              <a:rPr lang="en-US" sz="2800" dirty="0"/>
              <a:t>: </a:t>
            </a:r>
            <a:r>
              <a:rPr lang="en-US" sz="2800" i="1" dirty="0"/>
              <a:t>Sui generis, ipso facto, de facto</a:t>
            </a:r>
            <a:r>
              <a:rPr lang="en-US" sz="2800" i="1" dirty="0" smtClean="0"/>
              <a:t>.</a:t>
            </a:r>
            <a:endParaRPr lang="en-US" sz="2800" dirty="0"/>
          </a:p>
          <a:p>
            <a:pPr marL="502920" lvl="0" indent="-457200">
              <a:buFont typeface="+mj-lt"/>
              <a:buAutoNum type="arabicPeriod" startAt="14"/>
            </a:pPr>
            <a:r>
              <a:rPr lang="en-US" sz="2800" dirty="0"/>
              <a:t>Direct Quotations should be used in double quotes (“ </a:t>
            </a:r>
            <a:r>
              <a:rPr lang="en-US" sz="2800" dirty="0" smtClean="0"/>
              <a:t>”)</a:t>
            </a:r>
            <a:endParaRPr lang="en-US" sz="2800" dirty="0"/>
          </a:p>
          <a:p>
            <a:pPr marL="502920" lvl="0" indent="-457200">
              <a:buFont typeface="+mj-lt"/>
              <a:buAutoNum type="arabicPeriod" startAt="14"/>
            </a:pPr>
            <a:r>
              <a:rPr lang="en-US" sz="2800" dirty="0"/>
              <a:t>Please do not number </a:t>
            </a:r>
            <a:r>
              <a:rPr lang="en-US" sz="2800" dirty="0" smtClean="0"/>
              <a:t>paragraphs</a:t>
            </a:r>
            <a:endParaRPr lang="en-US" sz="2800" dirty="0"/>
          </a:p>
          <a:p>
            <a:pPr marL="502920" lvl="0" indent="-457200">
              <a:buFont typeface="+mj-lt"/>
              <a:buAutoNum type="arabicPeriod" startAt="14"/>
            </a:pPr>
            <a:r>
              <a:rPr lang="en-US" sz="2800" dirty="0"/>
              <a:t>Please do not have additional decorative cover pages pictures or borders</a:t>
            </a:r>
            <a:r>
              <a:rPr lang="en-US" sz="2800" dirty="0" smtClean="0"/>
              <a:t>.</a:t>
            </a:r>
            <a:endParaRPr lang="en-US" sz="2800" dirty="0"/>
          </a:p>
          <a:p>
            <a:pPr marL="502920" lvl="0" indent="-457200">
              <a:buFont typeface="+mj-lt"/>
              <a:buAutoNum type="arabicPeriod" startAt="14"/>
            </a:pPr>
            <a:r>
              <a:rPr lang="en-US" sz="2800" dirty="0" smtClean="0"/>
              <a:t>Please </a:t>
            </a:r>
            <a:r>
              <a:rPr lang="en-US" sz="2800" dirty="0"/>
              <a:t>do not get emotional in the research papers / Project Work. Your arguments and opinions should be supported by reasons and justifications</a:t>
            </a:r>
            <a:r>
              <a:rPr lang="en-US" sz="2800" dirty="0" smtClean="0"/>
              <a:t>.</a:t>
            </a:r>
            <a:endParaRPr lang="en-US" sz="2800" dirty="0"/>
          </a:p>
          <a:p>
            <a:pPr marL="45720" indent="0">
              <a:buNone/>
            </a:pP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26</a:t>
            </a:fld>
            <a:endParaRPr lang="en-US" dirty="0"/>
          </a:p>
        </p:txBody>
      </p:sp>
    </p:spTree>
    <p:extLst>
      <p:ext uri="{BB962C8B-B14F-4D97-AF65-F5344CB8AC3E}">
        <p14:creationId xmlns:p14="http://schemas.microsoft.com/office/powerpoint/2010/main" val="3194072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2000" cy="1219200"/>
          </a:xfrm>
        </p:spPr>
        <p:txBody>
          <a:bodyPr/>
          <a:lstStyle/>
          <a:p>
            <a:pPr algn="ctr"/>
            <a:r>
              <a:rPr lang="en-US" dirty="0" smtClean="0">
                <a:latin typeface="Arial" pitchFamily="34" charset="0"/>
                <a:cs typeface="Arial" pitchFamily="34" charset="0"/>
              </a:rPr>
              <a:t>Project/Assignment Marks Breakup</a:t>
            </a:r>
            <a:endParaRPr lang="en-US" dirty="0">
              <a:latin typeface="Arial" pitchFamily="34" charset="0"/>
              <a:cs typeface="Arial"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804124232"/>
              </p:ext>
            </p:extLst>
          </p:nvPr>
        </p:nvGraphicFramePr>
        <p:xfrm>
          <a:off x="609600" y="1481138"/>
          <a:ext cx="10972800" cy="4332810"/>
        </p:xfrm>
        <a:graphic>
          <a:graphicData uri="http://schemas.openxmlformats.org/drawingml/2006/table">
            <a:tbl>
              <a:tblPr firstRow="1" bandRow="1">
                <a:tableStyleId>{C4B1156A-380E-4F78-BDF5-A606A8083BF9}</a:tableStyleId>
              </a:tblPr>
              <a:tblGrid>
                <a:gridCol w="3657600"/>
                <a:gridCol w="3657600"/>
                <a:gridCol w="3657600"/>
              </a:tblGrid>
              <a:tr h="734770">
                <a:tc rowSpan="7">
                  <a:txBody>
                    <a:bodyPr/>
                    <a:lstStyle/>
                    <a:p>
                      <a:pPr algn="ctr"/>
                      <a:endParaRPr lang="en-US" baseline="0" dirty="0" smtClean="0"/>
                    </a:p>
                    <a:p>
                      <a:pPr algn="ctr"/>
                      <a:endParaRPr lang="en-US" baseline="0" dirty="0" smtClean="0"/>
                    </a:p>
                    <a:p>
                      <a:pPr algn="ctr"/>
                      <a:endParaRPr lang="en-US" baseline="0" dirty="0" smtClean="0"/>
                    </a:p>
                    <a:p>
                      <a:pPr algn="ctr"/>
                      <a:endParaRPr lang="en-US" baseline="0" dirty="0" smtClean="0"/>
                    </a:p>
                    <a:p>
                      <a:pPr algn="ctr"/>
                      <a:endParaRPr lang="en-US" baseline="0" dirty="0" smtClean="0"/>
                    </a:p>
                    <a:p>
                      <a:pPr algn="ctr"/>
                      <a:r>
                        <a:rPr lang="en-US" baseline="0" dirty="0" smtClean="0"/>
                        <a:t>Final Project/Assignment Work</a:t>
                      </a:r>
                    </a:p>
                  </a:txBody>
                  <a:tcPr marL="121920" marR="121920"/>
                </a:tc>
                <a:tc>
                  <a:txBody>
                    <a:bodyPr/>
                    <a:lstStyle/>
                    <a:p>
                      <a:pPr algn="ctr"/>
                      <a:r>
                        <a:rPr lang="en-US" b="0" dirty="0" smtClean="0"/>
                        <a:t>Introduction and Statement</a:t>
                      </a:r>
                      <a:r>
                        <a:rPr lang="en-US" b="0" baseline="0" dirty="0" smtClean="0"/>
                        <a:t> of Problem</a:t>
                      </a:r>
                      <a:endParaRPr lang="en-US" b="0" dirty="0"/>
                    </a:p>
                  </a:txBody>
                  <a:tcPr marL="121920" marR="121920"/>
                </a:tc>
                <a:tc>
                  <a:txBody>
                    <a:bodyPr/>
                    <a:lstStyle/>
                    <a:p>
                      <a:pPr algn="ctr"/>
                      <a:r>
                        <a:rPr lang="en-US" b="0" dirty="0" smtClean="0"/>
                        <a:t>4</a:t>
                      </a:r>
                      <a:endParaRPr lang="en-US" b="0" dirty="0"/>
                    </a:p>
                  </a:txBody>
                  <a:tcPr marL="121920" marR="121920"/>
                </a:tc>
              </a:tr>
              <a:tr h="734770">
                <a:tc vMerge="1">
                  <a:txBody>
                    <a:bodyPr/>
                    <a:lstStyle/>
                    <a:p>
                      <a:endParaRPr lang="en-US" dirty="0"/>
                    </a:p>
                  </a:txBody>
                  <a:tcPr/>
                </a:tc>
                <a:tc>
                  <a:txBody>
                    <a:bodyPr/>
                    <a:lstStyle/>
                    <a:p>
                      <a:pPr algn="ctr"/>
                      <a:r>
                        <a:rPr lang="en-US" dirty="0" smtClean="0"/>
                        <a:t>Research Questions</a:t>
                      </a:r>
                      <a:r>
                        <a:rPr lang="en-US" baseline="0" dirty="0" smtClean="0"/>
                        <a:t>, Hypothesis &amp; Research Methodology</a:t>
                      </a:r>
                      <a:endParaRPr lang="en-US" dirty="0"/>
                    </a:p>
                  </a:txBody>
                  <a:tcPr marL="121920" marR="121920"/>
                </a:tc>
                <a:tc>
                  <a:txBody>
                    <a:bodyPr/>
                    <a:lstStyle/>
                    <a:p>
                      <a:pPr algn="ctr"/>
                      <a:r>
                        <a:rPr lang="en-US" dirty="0" smtClean="0"/>
                        <a:t>3</a:t>
                      </a:r>
                      <a:endParaRPr lang="en-US" b="0" dirty="0"/>
                    </a:p>
                  </a:txBody>
                  <a:tcPr marL="121920" marR="121920"/>
                </a:tc>
              </a:tr>
              <a:tr h="734770">
                <a:tc vMerge="1">
                  <a:txBody>
                    <a:bodyPr/>
                    <a:lstStyle/>
                    <a:p>
                      <a:endParaRPr lang="en-US" dirty="0"/>
                    </a:p>
                  </a:txBody>
                  <a:tcPr/>
                </a:tc>
                <a:tc>
                  <a:txBody>
                    <a:bodyPr/>
                    <a:lstStyle/>
                    <a:p>
                      <a:pPr algn="ctr"/>
                      <a:r>
                        <a:rPr lang="en-US" dirty="0" smtClean="0"/>
                        <a:t>Research Plan/Tentative</a:t>
                      </a:r>
                      <a:r>
                        <a:rPr lang="en-US" baseline="0" dirty="0" smtClean="0"/>
                        <a:t> </a:t>
                      </a:r>
                      <a:r>
                        <a:rPr lang="en-US" baseline="0" dirty="0" err="1" smtClean="0"/>
                        <a:t>Chapterisation</a:t>
                      </a:r>
                      <a:endParaRPr lang="en-US" dirty="0"/>
                    </a:p>
                  </a:txBody>
                  <a:tcPr marL="121920" marR="121920"/>
                </a:tc>
                <a:tc>
                  <a:txBody>
                    <a:bodyPr/>
                    <a:lstStyle/>
                    <a:p>
                      <a:pPr algn="ctr"/>
                      <a:r>
                        <a:rPr lang="en-US" dirty="0" smtClean="0"/>
                        <a:t>3</a:t>
                      </a:r>
                      <a:endParaRPr lang="en-US" b="0" dirty="0"/>
                    </a:p>
                  </a:txBody>
                  <a:tcPr marL="121920" marR="121920"/>
                </a:tc>
              </a:tr>
              <a:tr h="425700">
                <a:tc vMerge="1">
                  <a:txBody>
                    <a:bodyPr/>
                    <a:lstStyle/>
                    <a:p>
                      <a:endParaRPr lang="en-US" dirty="0"/>
                    </a:p>
                  </a:txBody>
                  <a:tcPr/>
                </a:tc>
                <a:tc>
                  <a:txBody>
                    <a:bodyPr/>
                    <a:lstStyle/>
                    <a:p>
                      <a:pPr algn="ctr"/>
                      <a:r>
                        <a:rPr lang="en-US" dirty="0" smtClean="0"/>
                        <a:t>Format &amp; Structure</a:t>
                      </a:r>
                      <a:endParaRPr lang="en-US" dirty="0"/>
                    </a:p>
                  </a:txBody>
                  <a:tcPr marL="121920" marR="121920"/>
                </a:tc>
                <a:tc>
                  <a:txBody>
                    <a:bodyPr/>
                    <a:lstStyle/>
                    <a:p>
                      <a:pPr algn="ctr"/>
                      <a:r>
                        <a:rPr lang="en-US" dirty="0" smtClean="0"/>
                        <a:t>4</a:t>
                      </a:r>
                      <a:endParaRPr lang="en-US" b="0" dirty="0"/>
                    </a:p>
                  </a:txBody>
                  <a:tcPr marL="121920" marR="121920"/>
                </a:tc>
              </a:tr>
              <a:tr h="425700">
                <a:tc vMerge="1">
                  <a:txBody>
                    <a:bodyPr/>
                    <a:lstStyle/>
                    <a:p>
                      <a:endParaRPr lang="en-US" dirty="0"/>
                    </a:p>
                  </a:txBody>
                  <a:tcPr/>
                </a:tc>
                <a:tc>
                  <a:txBody>
                    <a:bodyPr/>
                    <a:lstStyle/>
                    <a:p>
                      <a:pPr algn="ctr"/>
                      <a:r>
                        <a:rPr lang="en-US" dirty="0" smtClean="0"/>
                        <a:t>Content </a:t>
                      </a:r>
                      <a:endParaRPr lang="en-US" dirty="0"/>
                    </a:p>
                  </a:txBody>
                  <a:tcPr marL="121920" marR="121920"/>
                </a:tc>
                <a:tc>
                  <a:txBody>
                    <a:bodyPr/>
                    <a:lstStyle/>
                    <a:p>
                      <a:pPr algn="ctr"/>
                      <a:r>
                        <a:rPr lang="en-US" dirty="0" smtClean="0"/>
                        <a:t>10</a:t>
                      </a:r>
                      <a:endParaRPr lang="en-US" b="0" dirty="0"/>
                    </a:p>
                  </a:txBody>
                  <a:tcPr marL="121920" marR="121920"/>
                </a:tc>
              </a:tr>
              <a:tr h="425700">
                <a:tc vMerge="1">
                  <a:txBody>
                    <a:bodyPr/>
                    <a:lstStyle/>
                    <a:p>
                      <a:endParaRPr lang="en-US" dirty="0"/>
                    </a:p>
                  </a:txBody>
                  <a:tcPr/>
                </a:tc>
                <a:tc>
                  <a:txBody>
                    <a:bodyPr/>
                    <a:lstStyle/>
                    <a:p>
                      <a:pPr algn="ctr"/>
                      <a:r>
                        <a:rPr lang="en-US" dirty="0" smtClean="0"/>
                        <a:t>Conclusion &amp; Suggestions</a:t>
                      </a:r>
                      <a:endParaRPr lang="en-US" dirty="0"/>
                    </a:p>
                  </a:txBody>
                  <a:tcPr marL="121920" marR="121920"/>
                </a:tc>
                <a:tc>
                  <a:txBody>
                    <a:bodyPr/>
                    <a:lstStyle/>
                    <a:p>
                      <a:pPr algn="ctr"/>
                      <a:r>
                        <a:rPr lang="en-US" dirty="0" smtClean="0"/>
                        <a:t>3</a:t>
                      </a:r>
                      <a:endParaRPr lang="en-US" b="0" dirty="0"/>
                    </a:p>
                  </a:txBody>
                  <a:tcPr marL="121920" marR="121920"/>
                </a:tc>
              </a:tr>
              <a:tr h="425700">
                <a:tc vMerge="1">
                  <a:txBody>
                    <a:bodyPr/>
                    <a:lstStyle/>
                    <a:p>
                      <a:endParaRPr lang="en-US" dirty="0"/>
                    </a:p>
                  </a:txBody>
                  <a:tcPr/>
                </a:tc>
                <a:tc>
                  <a:txBody>
                    <a:bodyPr/>
                    <a:lstStyle/>
                    <a:p>
                      <a:pPr algn="ctr"/>
                      <a:r>
                        <a:rPr lang="en-US" dirty="0" smtClean="0"/>
                        <a:t>Footnotes &amp; Bibliography </a:t>
                      </a:r>
                      <a:endParaRPr lang="en-US" dirty="0"/>
                    </a:p>
                  </a:txBody>
                  <a:tcPr marL="121920" marR="121920"/>
                </a:tc>
                <a:tc>
                  <a:txBody>
                    <a:bodyPr/>
                    <a:lstStyle/>
                    <a:p>
                      <a:pPr algn="ctr"/>
                      <a:r>
                        <a:rPr lang="en-US" dirty="0" smtClean="0"/>
                        <a:t>3</a:t>
                      </a:r>
                      <a:endParaRPr lang="en-US" b="0" dirty="0"/>
                    </a:p>
                  </a:txBody>
                  <a:tcPr marL="121920" marR="121920"/>
                </a:tc>
              </a:tr>
              <a:tr h="425700">
                <a:tc>
                  <a:txBody>
                    <a:bodyPr/>
                    <a:lstStyle/>
                    <a:p>
                      <a:pPr algn="ctr"/>
                      <a:r>
                        <a:rPr lang="en-US" b="1" dirty="0" smtClean="0"/>
                        <a:t>Total Marks</a:t>
                      </a:r>
                      <a:endParaRPr lang="en-US" b="1" dirty="0"/>
                    </a:p>
                  </a:txBody>
                  <a:tcPr marL="121920" marR="121920"/>
                </a:tc>
                <a:tc>
                  <a:txBody>
                    <a:bodyPr/>
                    <a:lstStyle/>
                    <a:p>
                      <a:endParaRPr lang="en-US" b="1" dirty="0"/>
                    </a:p>
                  </a:txBody>
                  <a:tcPr marL="121920" marR="121920"/>
                </a:tc>
                <a:tc>
                  <a:txBody>
                    <a:bodyPr/>
                    <a:lstStyle/>
                    <a:p>
                      <a:pPr algn="ctr"/>
                      <a:r>
                        <a:rPr lang="en-US" b="1" dirty="0" smtClean="0"/>
                        <a:t>30</a:t>
                      </a:r>
                      <a:endParaRPr lang="en-US" b="1" dirty="0"/>
                    </a:p>
                  </a:txBody>
                  <a:tcPr marL="121920" marR="121920"/>
                </a:tc>
              </a:tr>
            </a:tbl>
          </a:graphicData>
        </a:graphic>
      </p:graphicFrame>
    </p:spTree>
    <p:extLst>
      <p:ext uri="{BB962C8B-B14F-4D97-AF65-F5344CB8AC3E}">
        <p14:creationId xmlns:p14="http://schemas.microsoft.com/office/powerpoint/2010/main" val="2923700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41946" y="1295400"/>
            <a:ext cx="10044754" cy="4711891"/>
          </a:xfrm>
        </p:spPr>
        <p:txBody>
          <a:bodyPr>
            <a:normAutofit/>
          </a:bodyPr>
          <a:lstStyle/>
          <a:p>
            <a:pPr algn="just"/>
            <a:r>
              <a:rPr lang="en-US" dirty="0">
                <a:latin typeface="Arial" pitchFamily="34" charset="0"/>
                <a:cs typeface="Arial" pitchFamily="34" charset="0"/>
              </a:rPr>
              <a:t>Chapter I </a:t>
            </a:r>
            <a:r>
              <a:rPr lang="en-US" dirty="0" smtClean="0">
                <a:latin typeface="Arial" pitchFamily="34" charset="0"/>
                <a:cs typeface="Arial" pitchFamily="34" charset="0"/>
              </a:rPr>
              <a:t>– Introduction</a:t>
            </a:r>
          </a:p>
          <a:p>
            <a:pPr algn="just"/>
            <a:r>
              <a:rPr lang="en-US" dirty="0">
                <a:latin typeface="Arial" pitchFamily="34" charset="0"/>
                <a:cs typeface="Arial" pitchFamily="34" charset="0"/>
              </a:rPr>
              <a:t>Chapter II - Facts of the </a:t>
            </a:r>
            <a:r>
              <a:rPr lang="en-US" dirty="0" smtClean="0">
                <a:latin typeface="Arial" pitchFamily="34" charset="0"/>
                <a:cs typeface="Arial" pitchFamily="34" charset="0"/>
              </a:rPr>
              <a:t>Case</a:t>
            </a:r>
          </a:p>
          <a:p>
            <a:pPr algn="just"/>
            <a:r>
              <a:rPr lang="en-US" dirty="0">
                <a:latin typeface="Arial" pitchFamily="34" charset="0"/>
                <a:cs typeface="Arial" pitchFamily="34" charset="0"/>
              </a:rPr>
              <a:t>Chapter III </a:t>
            </a:r>
            <a:r>
              <a:rPr lang="en-US" dirty="0" smtClean="0">
                <a:latin typeface="Arial" pitchFamily="34" charset="0"/>
                <a:cs typeface="Arial" pitchFamily="34" charset="0"/>
              </a:rPr>
              <a:t>– Issues</a:t>
            </a:r>
          </a:p>
          <a:p>
            <a:pPr algn="just"/>
            <a:r>
              <a:rPr lang="en-US" dirty="0">
                <a:latin typeface="Arial" pitchFamily="34" charset="0"/>
                <a:cs typeface="Arial" pitchFamily="34" charset="0"/>
              </a:rPr>
              <a:t>Chapter IV </a:t>
            </a:r>
            <a:r>
              <a:rPr lang="en-US" dirty="0" smtClean="0">
                <a:latin typeface="Arial" pitchFamily="34" charset="0"/>
                <a:cs typeface="Arial" pitchFamily="34" charset="0"/>
              </a:rPr>
              <a:t>– Judgment</a:t>
            </a:r>
          </a:p>
          <a:p>
            <a:pPr algn="just"/>
            <a:r>
              <a:rPr lang="en-US" dirty="0">
                <a:latin typeface="Arial" pitchFamily="34" charset="0"/>
                <a:cs typeface="Arial" pitchFamily="34" charset="0"/>
              </a:rPr>
              <a:t>Chapter V - Reasoning or </a:t>
            </a:r>
            <a:r>
              <a:rPr lang="en-US" dirty="0" smtClean="0">
                <a:latin typeface="Arial" pitchFamily="34" charset="0"/>
                <a:cs typeface="Arial" pitchFamily="34" charset="0"/>
              </a:rPr>
              <a:t>Analysis</a:t>
            </a:r>
          </a:p>
          <a:p>
            <a:pPr algn="just"/>
            <a:r>
              <a:rPr lang="en-US" dirty="0">
                <a:latin typeface="Arial" pitchFamily="34" charset="0"/>
                <a:cs typeface="Arial" pitchFamily="34" charset="0"/>
              </a:rPr>
              <a:t>Chapter VI - Contribution of the Case to Aviation </a:t>
            </a:r>
            <a:r>
              <a:rPr lang="en-US" dirty="0" smtClean="0">
                <a:latin typeface="Arial" pitchFamily="34" charset="0"/>
                <a:cs typeface="Arial" pitchFamily="34" charset="0"/>
              </a:rPr>
              <a:t>Law/ Maritime Law/ </a:t>
            </a:r>
            <a:r>
              <a:rPr lang="en-US" dirty="0" err="1" smtClean="0">
                <a:latin typeface="Arial" pitchFamily="34" charset="0"/>
                <a:cs typeface="Arial" pitchFamily="34" charset="0"/>
              </a:rPr>
              <a:t>Defence</a:t>
            </a:r>
            <a:r>
              <a:rPr lang="en-US" dirty="0" smtClean="0">
                <a:latin typeface="Arial" pitchFamily="34" charset="0"/>
                <a:cs typeface="Arial" pitchFamily="34" charset="0"/>
              </a:rPr>
              <a:t> Law</a:t>
            </a:r>
          </a:p>
          <a:p>
            <a:pPr algn="just"/>
            <a:r>
              <a:rPr lang="en-US" dirty="0">
                <a:latin typeface="Arial" pitchFamily="34" charset="0"/>
                <a:cs typeface="Arial" pitchFamily="34" charset="0"/>
              </a:rPr>
              <a:t>Chapter VII </a:t>
            </a:r>
            <a:r>
              <a:rPr lang="en-US" dirty="0" smtClean="0">
                <a:latin typeface="Arial" pitchFamily="34" charset="0"/>
                <a:cs typeface="Arial" pitchFamily="34" charset="0"/>
              </a:rPr>
              <a:t>– Conclusion</a:t>
            </a:r>
          </a:p>
          <a:p>
            <a:pPr marL="0" indent="0" algn="just">
              <a:buNone/>
            </a:pPr>
            <a:r>
              <a:rPr lang="en-US" b="1" dirty="0">
                <a:latin typeface="Arial" pitchFamily="34" charset="0"/>
                <a:cs typeface="Arial" pitchFamily="34" charset="0"/>
              </a:rPr>
              <a:t>Please Note that</a:t>
            </a:r>
            <a:r>
              <a:rPr lang="en-US" dirty="0">
                <a:latin typeface="Arial" pitchFamily="34" charset="0"/>
                <a:cs typeface="Arial" pitchFamily="34" charset="0"/>
              </a:rPr>
              <a:t> Depending on the case, the inclusion of additional elements like comparative analysis with laws of other state may be useful.</a:t>
            </a:r>
          </a:p>
          <a:p>
            <a:pPr marL="0" indent="0">
              <a:buNone/>
            </a:pPr>
            <a:endParaRPr lang="en-US" dirty="0"/>
          </a:p>
        </p:txBody>
      </p:sp>
      <p:sp>
        <p:nvSpPr>
          <p:cNvPr id="2" name="Title 1"/>
          <p:cNvSpPr>
            <a:spLocks noGrp="1"/>
          </p:cNvSpPr>
          <p:nvPr>
            <p:ph type="title"/>
          </p:nvPr>
        </p:nvSpPr>
        <p:spPr>
          <a:xfrm>
            <a:off x="0" y="0"/>
            <a:ext cx="12192000" cy="1219200"/>
          </a:xfrm>
        </p:spPr>
        <p:txBody>
          <a:bodyPr/>
          <a:lstStyle/>
          <a:p>
            <a:pPr algn="ctr"/>
            <a:r>
              <a:rPr lang="en-US" dirty="0" smtClean="0"/>
              <a:t>	</a:t>
            </a:r>
            <a:r>
              <a:rPr lang="en-US" dirty="0" smtClean="0">
                <a:latin typeface="Arial" pitchFamily="34" charset="0"/>
                <a:cs typeface="Arial" pitchFamily="34" charset="0"/>
              </a:rPr>
              <a:t>Table of Contents / Index (in case of case study)</a:t>
            </a:r>
            <a:endParaRPr lang="en-US" dirty="0">
              <a:latin typeface="Arial" pitchFamily="34" charset="0"/>
              <a:cs typeface="Arial" pitchFamily="34" charset="0"/>
            </a:endParaRPr>
          </a:p>
        </p:txBody>
      </p:sp>
    </p:spTree>
    <p:extLst>
      <p:ext uri="{BB962C8B-B14F-4D97-AF65-F5344CB8AC3E}">
        <p14:creationId xmlns:p14="http://schemas.microsoft.com/office/powerpoint/2010/main" val="1059589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28193950"/>
              </p:ext>
            </p:extLst>
          </p:nvPr>
        </p:nvGraphicFramePr>
        <p:xfrm>
          <a:off x="101600" y="2209800"/>
          <a:ext cx="11988800" cy="2362200"/>
        </p:xfrm>
        <a:graphic>
          <a:graphicData uri="http://schemas.openxmlformats.org/drawingml/2006/table">
            <a:tbl>
              <a:tblPr firstRow="1" bandRow="1">
                <a:tableStyleId>{5C22544A-7EE6-4342-B048-85BDC9FD1C3A}</a:tableStyleId>
              </a:tblPr>
              <a:tblGrid>
                <a:gridCol w="2397760"/>
                <a:gridCol w="2397760"/>
                <a:gridCol w="2397760"/>
                <a:gridCol w="2397760"/>
                <a:gridCol w="2397760"/>
              </a:tblGrid>
              <a:tr h="1495664">
                <a:tc>
                  <a:txBody>
                    <a:bodyPr/>
                    <a:lstStyle/>
                    <a:p>
                      <a:r>
                        <a:rPr lang="en-US" dirty="0" smtClean="0"/>
                        <a:t>Introduction</a:t>
                      </a:r>
                    </a:p>
                    <a:p>
                      <a:r>
                        <a:rPr lang="en-US" dirty="0" smtClean="0"/>
                        <a:t>(CH – I)</a:t>
                      </a:r>
                      <a:endParaRPr lang="en-US" dirty="0"/>
                    </a:p>
                  </a:txBody>
                  <a:tcPr marL="121920" marR="121920"/>
                </a:tc>
                <a:tc>
                  <a:txBody>
                    <a:bodyPr/>
                    <a:lstStyle/>
                    <a:p>
                      <a:r>
                        <a:rPr lang="en-US" dirty="0" smtClean="0"/>
                        <a:t>Content &amp; Analysis (</a:t>
                      </a:r>
                      <a:r>
                        <a:rPr lang="en-US" dirty="0" err="1" smtClean="0"/>
                        <a:t>Ch</a:t>
                      </a:r>
                      <a:r>
                        <a:rPr lang="en-US" dirty="0" smtClean="0"/>
                        <a:t> –II – VI)</a:t>
                      </a:r>
                      <a:endParaRPr lang="en-US" dirty="0"/>
                    </a:p>
                  </a:txBody>
                  <a:tcPr marL="121920" marR="121920"/>
                </a:tc>
                <a:tc>
                  <a:txBody>
                    <a:bodyPr/>
                    <a:lstStyle/>
                    <a:p>
                      <a:r>
                        <a:rPr lang="en-US" dirty="0" smtClean="0"/>
                        <a:t>Conclusion</a:t>
                      </a:r>
                    </a:p>
                    <a:p>
                      <a:r>
                        <a:rPr lang="en-US" dirty="0" smtClean="0"/>
                        <a:t>(</a:t>
                      </a:r>
                      <a:r>
                        <a:rPr lang="en-US" dirty="0" err="1" smtClean="0"/>
                        <a:t>Ch</a:t>
                      </a:r>
                      <a:r>
                        <a:rPr lang="en-US" dirty="0" smtClean="0"/>
                        <a:t>-VII)</a:t>
                      </a:r>
                      <a:endParaRPr lang="en-US" dirty="0"/>
                    </a:p>
                  </a:txBody>
                  <a:tcPr marL="121920" marR="121920"/>
                </a:tc>
                <a:tc>
                  <a:txBody>
                    <a:bodyPr/>
                    <a:lstStyle/>
                    <a:p>
                      <a:r>
                        <a:rPr lang="en-US" dirty="0" smtClean="0"/>
                        <a:t>Footnotes &amp; Bibliography</a:t>
                      </a:r>
                      <a:endParaRPr lang="en-US" dirty="0"/>
                    </a:p>
                  </a:txBody>
                  <a:tcPr marL="121920" marR="121920"/>
                </a:tc>
                <a:tc>
                  <a:txBody>
                    <a:bodyPr/>
                    <a:lstStyle/>
                    <a:p>
                      <a:r>
                        <a:rPr lang="en-US" dirty="0" smtClean="0"/>
                        <a:t>Format </a:t>
                      </a:r>
                      <a:r>
                        <a:rPr lang="en-US" smtClean="0"/>
                        <a:t>&amp; Structure</a:t>
                      </a:r>
                      <a:endParaRPr lang="en-US" dirty="0"/>
                    </a:p>
                  </a:txBody>
                  <a:tcPr marL="121920" marR="121920"/>
                </a:tc>
              </a:tr>
              <a:tr h="866536">
                <a:tc>
                  <a:txBody>
                    <a:bodyPr/>
                    <a:lstStyle/>
                    <a:p>
                      <a:r>
                        <a:rPr lang="en-US" dirty="0" smtClean="0"/>
                        <a:t>4</a:t>
                      </a:r>
                      <a:endParaRPr lang="en-US" dirty="0"/>
                    </a:p>
                  </a:txBody>
                  <a:tcPr marL="121920" marR="121920"/>
                </a:tc>
                <a:tc>
                  <a:txBody>
                    <a:bodyPr/>
                    <a:lstStyle/>
                    <a:p>
                      <a:r>
                        <a:rPr lang="en-US" dirty="0" smtClean="0"/>
                        <a:t>15</a:t>
                      </a:r>
                      <a:endParaRPr lang="en-US" dirty="0"/>
                    </a:p>
                  </a:txBody>
                  <a:tcPr marL="121920" marR="121920"/>
                </a:tc>
                <a:tc>
                  <a:txBody>
                    <a:bodyPr/>
                    <a:lstStyle/>
                    <a:p>
                      <a:r>
                        <a:rPr lang="en-US" dirty="0" smtClean="0"/>
                        <a:t>4</a:t>
                      </a:r>
                      <a:endParaRPr lang="en-US" dirty="0"/>
                    </a:p>
                  </a:txBody>
                  <a:tcPr marL="121920" marR="121920"/>
                </a:tc>
                <a:tc>
                  <a:txBody>
                    <a:bodyPr/>
                    <a:lstStyle/>
                    <a:p>
                      <a:r>
                        <a:rPr lang="en-US" dirty="0" smtClean="0"/>
                        <a:t>3</a:t>
                      </a:r>
                      <a:endParaRPr lang="en-US" dirty="0"/>
                    </a:p>
                  </a:txBody>
                  <a:tcPr marL="121920" marR="121920"/>
                </a:tc>
                <a:tc>
                  <a:txBody>
                    <a:bodyPr/>
                    <a:lstStyle/>
                    <a:p>
                      <a:r>
                        <a:rPr lang="en-US" dirty="0" smtClean="0"/>
                        <a:t>4</a:t>
                      </a:r>
                      <a:endParaRPr lang="en-US" dirty="0"/>
                    </a:p>
                  </a:txBody>
                  <a:tcPr marL="121920" marR="121920"/>
                </a:tc>
              </a:tr>
            </a:tbl>
          </a:graphicData>
        </a:graphic>
      </p:graphicFrame>
      <p:sp>
        <p:nvSpPr>
          <p:cNvPr id="3" name="Title 2"/>
          <p:cNvSpPr>
            <a:spLocks noGrp="1"/>
          </p:cNvSpPr>
          <p:nvPr>
            <p:ph type="title"/>
          </p:nvPr>
        </p:nvSpPr>
        <p:spPr>
          <a:xfrm>
            <a:off x="0" y="0"/>
            <a:ext cx="12192000" cy="1219200"/>
          </a:xfrm>
        </p:spPr>
        <p:txBody>
          <a:bodyPr>
            <a:normAutofit/>
          </a:bodyPr>
          <a:lstStyle/>
          <a:p>
            <a:pPr algn="ctr"/>
            <a:r>
              <a:rPr lang="en-US" dirty="0" smtClean="0">
                <a:latin typeface="Arial" pitchFamily="34" charset="0"/>
                <a:cs typeface="Arial" pitchFamily="34" charset="0"/>
              </a:rPr>
              <a:t>Evaluation Marks Break Up </a:t>
            </a:r>
            <a:br>
              <a:rPr lang="en-US" dirty="0" smtClean="0">
                <a:latin typeface="Arial" pitchFamily="34" charset="0"/>
                <a:cs typeface="Arial" pitchFamily="34" charset="0"/>
              </a:rPr>
            </a:br>
            <a:r>
              <a:rPr lang="en-US" dirty="0" smtClean="0">
                <a:latin typeface="Arial" pitchFamily="34" charset="0"/>
                <a:cs typeface="Arial" pitchFamily="34" charset="0"/>
              </a:rPr>
              <a:t>(30 Marks)</a:t>
            </a:r>
            <a:endParaRPr lang="en-US" dirty="0">
              <a:latin typeface="Arial" pitchFamily="34" charset="0"/>
              <a:cs typeface="Arial" pitchFamily="34" charset="0"/>
            </a:endParaRPr>
          </a:p>
        </p:txBody>
      </p:sp>
    </p:spTree>
    <p:extLst>
      <p:ext uri="{BB962C8B-B14F-4D97-AF65-F5344CB8AC3E}">
        <p14:creationId xmlns:p14="http://schemas.microsoft.com/office/powerpoint/2010/main" val="2631190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Objectives of research</a:t>
            </a:r>
            <a:endParaRPr lang="en-US" dirty="0"/>
          </a:p>
        </p:txBody>
      </p:sp>
      <p:sp>
        <p:nvSpPr>
          <p:cNvPr id="3" name="Content Placeholder 2"/>
          <p:cNvSpPr>
            <a:spLocks noGrp="1"/>
          </p:cNvSpPr>
          <p:nvPr>
            <p:ph idx="1"/>
          </p:nvPr>
        </p:nvSpPr>
        <p:spPr/>
        <p:txBody>
          <a:bodyPr>
            <a:noAutofit/>
          </a:bodyPr>
          <a:lstStyle/>
          <a:p>
            <a:r>
              <a:rPr lang="en-US" sz="2200" dirty="0" smtClean="0"/>
              <a:t>To gain familiarity with a phenomenon or to achieve new insights into it.</a:t>
            </a:r>
          </a:p>
          <a:p>
            <a:endParaRPr lang="en-US" sz="2200" dirty="0" smtClean="0"/>
          </a:p>
          <a:p>
            <a:r>
              <a:rPr lang="en-US" sz="2200" dirty="0" smtClean="0"/>
              <a:t>To portray accurately the characteristics of a particular individual, situation or a group.</a:t>
            </a:r>
          </a:p>
          <a:p>
            <a:endParaRPr lang="en-US" sz="2200" dirty="0" smtClean="0"/>
          </a:p>
          <a:p>
            <a:r>
              <a:rPr lang="en-US" sz="2200" dirty="0" smtClean="0"/>
              <a:t>To determine the frequency with which something occurs or with which it is associated with something else.</a:t>
            </a:r>
          </a:p>
          <a:p>
            <a:endParaRPr lang="en-US" sz="2200" dirty="0" smtClean="0"/>
          </a:p>
          <a:p>
            <a:r>
              <a:rPr lang="en-US" sz="2200" dirty="0" smtClean="0"/>
              <a:t>To test a hypothesis of a causal relationship between variables.</a:t>
            </a:r>
            <a:endParaRPr lang="en-US" sz="2200"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3</a:t>
            </a:fld>
            <a:endParaRPr lang="en-US" dirty="0"/>
          </a:p>
        </p:txBody>
      </p:sp>
    </p:spTree>
    <p:extLst>
      <p:ext uri="{BB962C8B-B14F-4D97-AF65-F5344CB8AC3E}">
        <p14:creationId xmlns:p14="http://schemas.microsoft.com/office/powerpoint/2010/main" val="524962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Project deadlines</a:t>
            </a:r>
            <a:endParaRPr lang="en-US" dirty="0"/>
          </a:p>
        </p:txBody>
      </p:sp>
      <p:sp>
        <p:nvSpPr>
          <p:cNvPr id="3" name="Content Placeholder 2"/>
          <p:cNvSpPr>
            <a:spLocks noGrp="1"/>
          </p:cNvSpPr>
          <p:nvPr>
            <p:ph idx="1"/>
          </p:nvPr>
        </p:nvSpPr>
        <p:spPr/>
        <p:txBody>
          <a:bodyPr>
            <a:normAutofit/>
          </a:bodyPr>
          <a:lstStyle/>
          <a:p>
            <a:r>
              <a:rPr lang="en-US" sz="2400" dirty="0" smtClean="0"/>
              <a:t>To be submitted at </a:t>
            </a:r>
            <a:r>
              <a:rPr lang="en-US" sz="2400" b="1" dirty="0" smtClean="0"/>
              <a:t>CADLPROJECTS@NALSAR.AC.IN</a:t>
            </a:r>
          </a:p>
          <a:p>
            <a:r>
              <a:rPr lang="en-US" sz="2400" dirty="0" smtClean="0"/>
              <a:t>Last Date to change the Project Topic- </a:t>
            </a:r>
            <a:r>
              <a:rPr lang="en-US" sz="2400" b="1" dirty="0" smtClean="0"/>
              <a:t>25 September, 2019</a:t>
            </a:r>
          </a:p>
          <a:p>
            <a:r>
              <a:rPr lang="en-US" sz="2400" dirty="0" smtClean="0"/>
              <a:t>Last Date to Submit Project Proposals- </a:t>
            </a:r>
            <a:r>
              <a:rPr lang="en-US" sz="2400" b="1" dirty="0" smtClean="0"/>
              <a:t>15 October, 2019</a:t>
            </a:r>
          </a:p>
          <a:p>
            <a:r>
              <a:rPr lang="en-US" sz="2400" dirty="0" smtClean="0"/>
              <a:t>Last Date to Submit Final Projects- </a:t>
            </a:r>
            <a:r>
              <a:rPr lang="en-US" sz="2400" b="1" dirty="0" smtClean="0"/>
              <a:t>15 November, 2019</a:t>
            </a:r>
          </a:p>
          <a:p>
            <a:r>
              <a:rPr lang="en-US" sz="2400" dirty="0" smtClean="0"/>
              <a:t>Note: In no case the extension of the submission dates are allowed.</a:t>
            </a:r>
          </a:p>
          <a:p>
            <a:r>
              <a:rPr lang="en-US" sz="2400" dirty="0" smtClean="0"/>
              <a:t>For any further clarifications, you may contact us at </a:t>
            </a:r>
            <a:r>
              <a:rPr lang="en-US" sz="2400" b="1" dirty="0" smtClean="0"/>
              <a:t>040-23498-445/444 </a:t>
            </a:r>
            <a:r>
              <a:rPr lang="en-US" sz="2400" dirty="0" smtClean="0"/>
              <a:t>or e-mail us.</a:t>
            </a:r>
            <a:endParaRPr lang="en-US" sz="2400" b="1"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30</a:t>
            </a:fld>
            <a:endParaRPr lang="en-US" dirty="0"/>
          </a:p>
        </p:txBody>
      </p:sp>
    </p:spTree>
    <p:extLst>
      <p:ext uri="{BB962C8B-B14F-4D97-AF65-F5344CB8AC3E}">
        <p14:creationId xmlns:p14="http://schemas.microsoft.com/office/powerpoint/2010/main" val="377988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646528"/>
            <a:ext cx="9601200" cy="1143000"/>
          </a:xfrm>
        </p:spPr>
        <p:txBody>
          <a:bodyPr>
            <a:normAutofit/>
          </a:bodyPr>
          <a:lstStyle/>
          <a:p>
            <a:pPr algn="ctr"/>
            <a:r>
              <a:rPr lang="en-US" sz="4000" dirty="0" smtClean="0"/>
              <a:t>THANK YOU</a:t>
            </a:r>
            <a:endParaRPr lang="en-US" sz="4000"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t>31</a:t>
            </a:fld>
            <a:endParaRPr lang="en-US" dirty="0"/>
          </a:p>
        </p:txBody>
      </p:sp>
    </p:spTree>
    <p:extLst>
      <p:ext uri="{BB962C8B-B14F-4D97-AF65-F5344CB8AC3E}">
        <p14:creationId xmlns:p14="http://schemas.microsoft.com/office/powerpoint/2010/main" val="2455317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Types of research</a:t>
            </a:r>
            <a:endParaRPr lang="en-US" dirty="0"/>
          </a:p>
        </p:txBody>
      </p:sp>
      <p:sp>
        <p:nvSpPr>
          <p:cNvPr id="3" name="Content Placeholder 2"/>
          <p:cNvSpPr>
            <a:spLocks noGrp="1"/>
          </p:cNvSpPr>
          <p:nvPr>
            <p:ph idx="1"/>
          </p:nvPr>
        </p:nvSpPr>
        <p:spPr/>
        <p:txBody>
          <a:bodyPr/>
          <a:lstStyle/>
          <a:p>
            <a:pPr marL="502920" indent="-457200">
              <a:buFont typeface="+mj-lt"/>
              <a:buAutoNum type="arabicPeriod"/>
            </a:pPr>
            <a:r>
              <a:rPr lang="en-US" dirty="0" smtClean="0"/>
              <a:t>Descriptive v. Analytical</a:t>
            </a:r>
            <a:endParaRPr lang="en-US" dirty="0" smtClean="0"/>
          </a:p>
          <a:p>
            <a:pPr marL="502920" indent="-457200">
              <a:buFont typeface="+mj-lt"/>
              <a:buAutoNum type="arabicPeriod"/>
            </a:pPr>
            <a:r>
              <a:rPr lang="en-US" dirty="0" smtClean="0"/>
              <a:t>Applied v. Fundamental</a:t>
            </a:r>
            <a:endParaRPr lang="en-US" dirty="0" smtClean="0"/>
          </a:p>
          <a:p>
            <a:pPr marL="502920" indent="-457200">
              <a:buFont typeface="+mj-lt"/>
              <a:buAutoNum type="arabicPeriod"/>
            </a:pPr>
            <a:r>
              <a:rPr lang="en-US" dirty="0"/>
              <a:t>Quantitative v. Qualitative</a:t>
            </a:r>
          </a:p>
          <a:p>
            <a:pPr marL="502920" indent="-457200">
              <a:buFont typeface="+mj-lt"/>
              <a:buAutoNum type="arabicPeriod"/>
            </a:pPr>
            <a:r>
              <a:rPr lang="en-US" dirty="0"/>
              <a:t>Conceptual v. </a:t>
            </a:r>
            <a:r>
              <a:rPr lang="en-US" dirty="0" smtClean="0"/>
              <a:t>Empirical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4</a:t>
            </a:fld>
            <a:endParaRPr lang="en-US" dirty="0"/>
          </a:p>
        </p:txBody>
      </p:sp>
    </p:spTree>
    <p:extLst>
      <p:ext uri="{BB962C8B-B14F-4D97-AF65-F5344CB8AC3E}">
        <p14:creationId xmlns:p14="http://schemas.microsoft.com/office/powerpoint/2010/main" val="779667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Research methodology</a:t>
            </a:r>
            <a:endParaRPr lang="en-US" dirty="0"/>
          </a:p>
        </p:txBody>
      </p:sp>
      <p:sp>
        <p:nvSpPr>
          <p:cNvPr id="3" name="Content Placeholder 2"/>
          <p:cNvSpPr>
            <a:spLocks noGrp="1"/>
          </p:cNvSpPr>
          <p:nvPr>
            <p:ph idx="1"/>
          </p:nvPr>
        </p:nvSpPr>
        <p:spPr/>
        <p:txBody>
          <a:bodyPr>
            <a:noAutofit/>
          </a:bodyPr>
          <a:lstStyle/>
          <a:p>
            <a:pPr algn="just"/>
            <a:r>
              <a:rPr lang="en-US" sz="2200" dirty="0" smtClean="0"/>
              <a:t>Research methods may be understood as all those methods/techniques that are used for conduction of research. </a:t>
            </a:r>
            <a:r>
              <a:rPr lang="en-US" sz="2200" dirty="0" err="1" smtClean="0"/>
              <a:t>Eg</a:t>
            </a:r>
            <a:r>
              <a:rPr lang="en-US" sz="2200" dirty="0" smtClean="0"/>
              <a:t>. Analysis, observation, questionnaire, interview, survey, case study etc.</a:t>
            </a:r>
          </a:p>
          <a:p>
            <a:pPr algn="just"/>
            <a:r>
              <a:rPr lang="en-US" sz="2200" dirty="0" smtClean="0"/>
              <a:t>Research methodology is a way to systematically solve the research problem.</a:t>
            </a:r>
          </a:p>
          <a:p>
            <a:pPr algn="just"/>
            <a:r>
              <a:rPr lang="en-US" sz="2200" dirty="0" smtClean="0"/>
              <a:t>Thus when we talk about of research methodology we not only talk of the research methods but also consider the logic behind the methods we use in the context of our research study and explain why we are using a particular method or technique and why we are not using others so that research results are capable of being evaluated either by the researcher himself or by others.</a:t>
            </a:r>
            <a:endParaRPr lang="en-US" sz="2200"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5</a:t>
            </a:fld>
            <a:endParaRPr lang="en-US" dirty="0"/>
          </a:p>
        </p:txBody>
      </p:sp>
    </p:spTree>
    <p:extLst>
      <p:ext uri="{BB962C8B-B14F-4D97-AF65-F5344CB8AC3E}">
        <p14:creationId xmlns:p14="http://schemas.microsoft.com/office/powerpoint/2010/main" val="629847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81000"/>
            <a:ext cx="9601200" cy="942833"/>
          </a:xfrm>
        </p:spPr>
        <p:txBody>
          <a:bodyPr/>
          <a:lstStyle/>
          <a:p>
            <a:pPr algn="ctr"/>
            <a:r>
              <a:rPr lang="en-US" dirty="0" smtClean="0"/>
              <a:t>Types of research methodology</a:t>
            </a:r>
            <a:endParaRPr lang="en-US" dirty="0"/>
          </a:p>
        </p:txBody>
      </p:sp>
      <p:sp>
        <p:nvSpPr>
          <p:cNvPr id="3" name="Content Placeholder 2"/>
          <p:cNvSpPr>
            <a:spLocks noGrp="1"/>
          </p:cNvSpPr>
          <p:nvPr>
            <p:ph idx="1"/>
          </p:nvPr>
        </p:nvSpPr>
        <p:spPr>
          <a:xfrm>
            <a:off x="1295400" y="1337481"/>
            <a:ext cx="9601200" cy="4606119"/>
          </a:xfrm>
        </p:spPr>
        <p:txBody>
          <a:bodyPr>
            <a:normAutofit/>
          </a:bodyPr>
          <a:lstStyle/>
          <a:p>
            <a:pPr marL="45720" indent="0" algn="ctr">
              <a:buNone/>
            </a:pPr>
            <a:r>
              <a:rPr lang="en-US" sz="2200" b="1" dirty="0" smtClean="0"/>
              <a:t>Doctrinal Research Methodology</a:t>
            </a:r>
          </a:p>
          <a:p>
            <a:pPr algn="just"/>
            <a:r>
              <a:rPr lang="en-US" sz="2200" dirty="0"/>
              <a:t>A doctrinal research means a research that has been carried out on a legal proposition or propositions by way of </a:t>
            </a:r>
            <a:r>
              <a:rPr lang="en-US" sz="2200" dirty="0" smtClean="0"/>
              <a:t>analyzing </a:t>
            </a:r>
            <a:r>
              <a:rPr lang="en-US" sz="2200" dirty="0"/>
              <a:t>the existing statutory provisions and cases by applying the reasoning power. </a:t>
            </a:r>
            <a:endParaRPr lang="en-US" sz="2200" dirty="0" smtClean="0"/>
          </a:p>
          <a:p>
            <a:pPr marL="45720" indent="0" algn="ctr">
              <a:buNone/>
            </a:pPr>
            <a:r>
              <a:rPr lang="en-US" sz="2200" b="1" dirty="0" smtClean="0"/>
              <a:t>Non- Doctrinal Research Methodology</a:t>
            </a:r>
          </a:p>
          <a:p>
            <a:pPr algn="just"/>
            <a:r>
              <a:rPr lang="en-US" sz="2200" dirty="0"/>
              <a:t>Non-doctrinal research, also known as socio-legal research is a legal research that employs methods taken from other disciplines to generate empirical data to answer research questions</a:t>
            </a:r>
            <a:r>
              <a:rPr lang="en-US" sz="2200" dirty="0" smtClean="0"/>
              <a:t>.</a:t>
            </a:r>
          </a:p>
          <a:p>
            <a:pPr algn="just"/>
            <a:r>
              <a:rPr lang="en-US" sz="2200" dirty="0"/>
              <a:t>Non-doctrinal approach allows the researcher to perform inter disciplinary research where he analyses law from the perspective of other sciences and employs these sciences in the formulation of the law.</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6</a:t>
            </a:fld>
            <a:endParaRPr lang="en-US" dirty="0"/>
          </a:p>
        </p:txBody>
      </p:sp>
    </p:spTree>
    <p:extLst>
      <p:ext uri="{BB962C8B-B14F-4D97-AF65-F5344CB8AC3E}">
        <p14:creationId xmlns:p14="http://schemas.microsoft.com/office/powerpoint/2010/main" val="1142617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SOURCES OF LEGAL RESEARCH</a:t>
            </a:r>
            <a:endParaRPr lang="en-US" dirty="0"/>
          </a:p>
        </p:txBody>
      </p:sp>
      <p:sp>
        <p:nvSpPr>
          <p:cNvPr id="3" name="Content Placeholder 2"/>
          <p:cNvSpPr>
            <a:spLocks noGrp="1"/>
          </p:cNvSpPr>
          <p:nvPr>
            <p:ph idx="1"/>
          </p:nvPr>
        </p:nvSpPr>
        <p:spPr/>
        <p:txBody>
          <a:bodyPr>
            <a:normAutofit/>
          </a:bodyPr>
          <a:lstStyle/>
          <a:p>
            <a:pPr algn="just"/>
            <a:r>
              <a:rPr lang="en-US" sz="2400" dirty="0"/>
              <a:t>The materials used for legal research are generally divided into two broad categories: primary sources and secondary sources.  </a:t>
            </a:r>
            <a:endParaRPr lang="en-US" sz="2400" dirty="0" smtClean="0"/>
          </a:p>
          <a:p>
            <a:pPr algn="just"/>
            <a:r>
              <a:rPr lang="en-US" sz="2400" dirty="0" smtClean="0"/>
              <a:t>Primary </a:t>
            </a:r>
            <a:r>
              <a:rPr lang="en-US" sz="2400" dirty="0"/>
              <a:t>legal sources are the actual law in the form of constitutions, court cases, statutes, and administrative rules and regulations.  </a:t>
            </a:r>
            <a:endParaRPr lang="en-US" sz="2400" dirty="0" smtClean="0"/>
          </a:p>
          <a:p>
            <a:pPr algn="just"/>
            <a:r>
              <a:rPr lang="en-US" sz="2400" dirty="0" smtClean="0"/>
              <a:t>Secondary </a:t>
            </a:r>
            <a:r>
              <a:rPr lang="en-US" sz="2400" dirty="0"/>
              <a:t>legal sources may restate the law, but they also discuss, analyze, describe, explain, or critique it as well.  Secondary sources are used to help locate primary sources of law, define legal words and phrases, or help in legal research.  In short, anything that is more than the actual law is considered a secondary source. </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7</a:t>
            </a:fld>
            <a:endParaRPr lang="en-US" dirty="0"/>
          </a:p>
        </p:txBody>
      </p:sp>
    </p:spTree>
    <p:extLst>
      <p:ext uri="{BB962C8B-B14F-4D97-AF65-F5344CB8AC3E}">
        <p14:creationId xmlns:p14="http://schemas.microsoft.com/office/powerpoint/2010/main" val="3629568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PRIMARY SOURCES</a:t>
            </a:r>
            <a:endParaRPr lang="en-US" dirty="0"/>
          </a:p>
        </p:txBody>
      </p:sp>
      <p:sp>
        <p:nvSpPr>
          <p:cNvPr id="3" name="Content Placeholder 2"/>
          <p:cNvSpPr>
            <a:spLocks noGrp="1"/>
          </p:cNvSpPr>
          <p:nvPr>
            <p:ph idx="1"/>
          </p:nvPr>
        </p:nvSpPr>
        <p:spPr/>
        <p:txBody>
          <a:bodyPr>
            <a:noAutofit/>
          </a:bodyPr>
          <a:lstStyle/>
          <a:p>
            <a:pPr algn="just"/>
            <a:r>
              <a:rPr lang="en-US" dirty="0"/>
              <a:t>Primary law consists of sources that state the actual law.  These sources include:</a:t>
            </a:r>
          </a:p>
          <a:p>
            <a:pPr marL="502920" indent="-457200" algn="just">
              <a:buFont typeface="+mj-lt"/>
              <a:buAutoNum type="arabicPeriod"/>
            </a:pPr>
            <a:r>
              <a:rPr lang="en-US" dirty="0" smtClean="0"/>
              <a:t>Constitution </a:t>
            </a:r>
            <a:r>
              <a:rPr lang="en-US" dirty="0"/>
              <a:t>(either federal or state</a:t>
            </a:r>
            <a:r>
              <a:rPr lang="en-US" dirty="0" smtClean="0"/>
              <a:t>)</a:t>
            </a:r>
          </a:p>
          <a:p>
            <a:pPr marL="502920" indent="-457200" algn="just">
              <a:buFont typeface="+mj-lt"/>
              <a:buAutoNum type="arabicPeriod"/>
            </a:pPr>
            <a:r>
              <a:rPr lang="en-US" dirty="0" smtClean="0"/>
              <a:t>Statutes </a:t>
            </a:r>
            <a:r>
              <a:rPr lang="en-US" dirty="0"/>
              <a:t>(laws enacted by legislatures); municipal codes (enacted by local </a:t>
            </a:r>
            <a:r>
              <a:rPr lang="en-US" dirty="0" smtClean="0"/>
              <a:t>councils)</a:t>
            </a:r>
          </a:p>
          <a:p>
            <a:pPr marL="502920" indent="-457200" algn="just">
              <a:buFont typeface="+mj-lt"/>
              <a:buAutoNum type="arabicPeriod"/>
            </a:pPr>
            <a:r>
              <a:rPr lang="en-US" dirty="0" smtClean="0"/>
              <a:t>Cases </a:t>
            </a:r>
            <a:r>
              <a:rPr lang="en-US" dirty="0"/>
              <a:t>(opinions handed down by </a:t>
            </a:r>
            <a:r>
              <a:rPr lang="en-US" dirty="0" smtClean="0"/>
              <a:t>courts)</a:t>
            </a:r>
          </a:p>
          <a:p>
            <a:pPr marL="502920" indent="-457200" algn="just">
              <a:buFont typeface="+mj-lt"/>
              <a:buAutoNum type="arabicPeriod"/>
            </a:pPr>
            <a:r>
              <a:rPr lang="en-US" dirty="0" smtClean="0"/>
              <a:t>Rules </a:t>
            </a:r>
            <a:r>
              <a:rPr lang="en-US" dirty="0"/>
              <a:t>and Regulations (established by administrative government agencies)</a:t>
            </a:r>
          </a:p>
          <a:p>
            <a:pPr marL="502920" indent="-457200" algn="just">
              <a:buFont typeface="+mj-lt"/>
              <a:buAutoNum type="arabicPeriod"/>
            </a:pPr>
            <a:r>
              <a:rPr lang="en-US" dirty="0" smtClean="0"/>
              <a:t>Treaties- </a:t>
            </a:r>
            <a:r>
              <a:rPr lang="en-US" dirty="0" err="1" smtClean="0"/>
              <a:t>Eg</a:t>
            </a:r>
            <a:r>
              <a:rPr lang="en-US" dirty="0" smtClean="0"/>
              <a:t>. [</a:t>
            </a:r>
            <a:r>
              <a:rPr lang="en-US" dirty="0"/>
              <a:t>Geneva Convention,  North American Free Trade Agreement</a:t>
            </a:r>
            <a:r>
              <a:rPr lang="en-US" dirty="0" smtClean="0"/>
              <a:t>,  Worldwide </a:t>
            </a:r>
            <a:r>
              <a:rPr lang="en-US" dirty="0"/>
              <a:t>Chemical Weapons Convention)</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8</a:t>
            </a:fld>
            <a:endParaRPr lang="en-US" dirty="0"/>
          </a:p>
        </p:txBody>
      </p:sp>
    </p:spTree>
    <p:extLst>
      <p:ext uri="{BB962C8B-B14F-4D97-AF65-F5344CB8AC3E}">
        <p14:creationId xmlns:p14="http://schemas.microsoft.com/office/powerpoint/2010/main" val="1828161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Secondary sources</a:t>
            </a:r>
            <a:endParaRPr lang="en-US" dirty="0"/>
          </a:p>
        </p:txBody>
      </p:sp>
      <p:sp>
        <p:nvSpPr>
          <p:cNvPr id="3" name="Content Placeholder 2"/>
          <p:cNvSpPr>
            <a:spLocks noGrp="1"/>
          </p:cNvSpPr>
          <p:nvPr>
            <p:ph idx="1"/>
          </p:nvPr>
        </p:nvSpPr>
        <p:spPr/>
        <p:txBody>
          <a:bodyPr>
            <a:noAutofit/>
          </a:bodyPr>
          <a:lstStyle/>
          <a:p>
            <a:r>
              <a:rPr lang="en-US" dirty="0"/>
              <a:t>Secondary </a:t>
            </a:r>
            <a:r>
              <a:rPr lang="en-US" dirty="0" smtClean="0"/>
              <a:t>sources </a:t>
            </a:r>
            <a:r>
              <a:rPr lang="en-US" dirty="0"/>
              <a:t>consists of sources that explain, criticize, discuss, or help locate primary law.  Examples of secondary legal sources include:</a:t>
            </a:r>
          </a:p>
          <a:p>
            <a:r>
              <a:rPr lang="en-US" dirty="0" smtClean="0"/>
              <a:t>Legal dictionaries [</a:t>
            </a:r>
            <a:r>
              <a:rPr lang="en-US" dirty="0"/>
              <a:t>Black’s Law Dictionary, </a:t>
            </a:r>
            <a:r>
              <a:rPr lang="en-US" dirty="0" err="1"/>
              <a:t>Nolo’s</a:t>
            </a:r>
            <a:r>
              <a:rPr lang="en-US" dirty="0"/>
              <a:t> Plain English Law Dictionary]</a:t>
            </a:r>
          </a:p>
          <a:p>
            <a:r>
              <a:rPr lang="en-US" dirty="0" smtClean="0"/>
              <a:t>Legal </a:t>
            </a:r>
            <a:r>
              <a:rPr lang="en-US" dirty="0"/>
              <a:t>encyclopedias and </a:t>
            </a:r>
            <a:r>
              <a:rPr lang="en-US" dirty="0" smtClean="0"/>
              <a:t>digests [</a:t>
            </a:r>
            <a:r>
              <a:rPr lang="en-US" dirty="0"/>
              <a:t>Gale Encyclopedia of American Law, American Jurisprudence</a:t>
            </a:r>
            <a:r>
              <a:rPr lang="en-US" dirty="0" smtClean="0"/>
              <a:t>, Washington </a:t>
            </a:r>
            <a:r>
              <a:rPr lang="en-US" dirty="0"/>
              <a:t>Digest]</a:t>
            </a:r>
          </a:p>
          <a:p>
            <a:r>
              <a:rPr lang="en-US" dirty="0" smtClean="0"/>
              <a:t>Law </a:t>
            </a:r>
            <a:r>
              <a:rPr lang="en-US" dirty="0"/>
              <a:t>reviews and </a:t>
            </a:r>
            <a:r>
              <a:rPr lang="en-US" dirty="0" smtClean="0"/>
              <a:t>journals [</a:t>
            </a:r>
            <a:r>
              <a:rPr lang="en-US" dirty="0"/>
              <a:t>Virginia Law Review, Seattle University Law Review, Yale Law Journal]</a:t>
            </a:r>
          </a:p>
          <a:p>
            <a:r>
              <a:rPr lang="en-US" dirty="0" smtClean="0"/>
              <a:t>Legal Books or Commentaries</a:t>
            </a:r>
            <a:endParaRPr lang="en-US" dirty="0"/>
          </a:p>
          <a:p>
            <a:r>
              <a:rPr lang="en-US" dirty="0" smtClean="0"/>
              <a:t>Manuals </a:t>
            </a:r>
            <a:r>
              <a:rPr lang="en-US" dirty="0"/>
              <a:t>and guides on how to practice </a:t>
            </a:r>
            <a:r>
              <a:rPr lang="en-US" dirty="0" smtClean="0"/>
              <a:t>law</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9</a:t>
            </a:fld>
            <a:endParaRPr lang="en-US" dirty="0"/>
          </a:p>
        </p:txBody>
      </p:sp>
    </p:spTree>
    <p:extLst>
      <p:ext uri="{BB962C8B-B14F-4D97-AF65-F5344CB8AC3E}">
        <p14:creationId xmlns:p14="http://schemas.microsoft.com/office/powerpoint/2010/main" val="2019725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d Line Business 16x9">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15_4109default" id="{E728D685-11FC-4812-BA85-57AC6F9C9F40}" vid="{BC4E008B-95FF-4815-904E-143A8EDFC1D4}"/>
    </a:ext>
  </a:extLst>
</a:theme>
</file>

<file path=ppt/theme/theme2.xml><?xml version="1.0" encoding="utf-8"?>
<a:theme xmlns:a="http://schemas.openxmlformats.org/drawingml/2006/main" name="Office Theme">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8F180B1C-2212-497F-A259-C959ADD048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Business red line presentation (widescreen)</Template>
  <TotalTime>0</TotalTime>
  <Words>2240</Words>
  <Application>Microsoft Office PowerPoint</Application>
  <PresentationFormat>Custom</PresentationFormat>
  <Paragraphs>231</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Red Line Business 16x9</vt:lpstr>
      <vt:lpstr>Guidelines for Project Work submissions</vt:lpstr>
      <vt:lpstr>research</vt:lpstr>
      <vt:lpstr>Objectives of research</vt:lpstr>
      <vt:lpstr>Types of research</vt:lpstr>
      <vt:lpstr>Research methodology</vt:lpstr>
      <vt:lpstr>Types of research methodology</vt:lpstr>
      <vt:lpstr>SOURCES OF LEGAL RESEARCH</vt:lpstr>
      <vt:lpstr>PRIMARY SOURCES</vt:lpstr>
      <vt:lpstr>Secondary sources</vt:lpstr>
      <vt:lpstr>Purpose of Project Work writing:</vt:lpstr>
      <vt:lpstr>Guidelines for Project Work</vt:lpstr>
      <vt:lpstr>Continued….</vt:lpstr>
      <vt:lpstr>Continued….</vt:lpstr>
      <vt:lpstr>7. Format of the Final Project Work: </vt:lpstr>
      <vt:lpstr>8. Content of the Final Project Work:</vt:lpstr>
      <vt:lpstr>Continued….</vt:lpstr>
      <vt:lpstr>9. Footnotes and Bibliography :</vt:lpstr>
      <vt:lpstr>FORMAT FOR FOOTNOTES </vt:lpstr>
      <vt:lpstr>PowerPoint Presentation</vt:lpstr>
      <vt:lpstr>PowerPoint Presentation</vt:lpstr>
      <vt:lpstr>PowerPoint Presentation</vt:lpstr>
      <vt:lpstr>10. Main Text &amp; Chapter Heading</vt:lpstr>
      <vt:lpstr>11. Word Limit of Final Project Work:</vt:lpstr>
      <vt:lpstr>13. Check List for Researcher:</vt:lpstr>
      <vt:lpstr>Continued….</vt:lpstr>
      <vt:lpstr>PowerPoint Presentation</vt:lpstr>
      <vt:lpstr>Project/Assignment Marks Breakup</vt:lpstr>
      <vt:lpstr> Table of Contents / Index (in case of case study)</vt:lpstr>
      <vt:lpstr>Evaluation Marks Break Up  (30 Marks)</vt:lpstr>
      <vt:lpstr>Project deadlines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2016-10-03T07:16:33Z</dcterms:created>
  <dcterms:modified xsi:type="dcterms:W3CDTF">2019-09-16T02:58:38Z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TC030310239991</vt:lpwstr>
  </property>
</Properties>
</file>